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699" r:id="rId5"/>
  </p:sldMasterIdLst>
  <p:notesMasterIdLst>
    <p:notesMasterId r:id="rId36"/>
  </p:notesMasterIdLst>
  <p:sldIdLst>
    <p:sldId id="256" r:id="rId6"/>
    <p:sldId id="381" r:id="rId7"/>
    <p:sldId id="382" r:id="rId8"/>
    <p:sldId id="383" r:id="rId9"/>
    <p:sldId id="405" r:id="rId10"/>
    <p:sldId id="420" r:id="rId11"/>
    <p:sldId id="421" r:id="rId12"/>
    <p:sldId id="386" r:id="rId13"/>
    <p:sldId id="422" r:id="rId14"/>
    <p:sldId id="423" r:id="rId15"/>
    <p:sldId id="424" r:id="rId16"/>
    <p:sldId id="425" r:id="rId17"/>
    <p:sldId id="427" r:id="rId18"/>
    <p:sldId id="428" r:id="rId19"/>
    <p:sldId id="385" r:id="rId20"/>
    <p:sldId id="429" r:id="rId21"/>
    <p:sldId id="389" r:id="rId22"/>
    <p:sldId id="430" r:id="rId23"/>
    <p:sldId id="431" r:id="rId24"/>
    <p:sldId id="432" r:id="rId25"/>
    <p:sldId id="387" r:id="rId26"/>
    <p:sldId id="391" r:id="rId27"/>
    <p:sldId id="390" r:id="rId28"/>
    <p:sldId id="433" r:id="rId29"/>
    <p:sldId id="434" r:id="rId30"/>
    <p:sldId id="392" r:id="rId31"/>
    <p:sldId id="393" r:id="rId32"/>
    <p:sldId id="282" r:id="rId33"/>
    <p:sldId id="418" r:id="rId34"/>
    <p:sldId id="281" r:id="rId35"/>
  </p:sldIdLst>
  <p:sldSz cx="9144000" cy="6858000" type="screen4x3"/>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 name="PlaceHolder 1"/>
          <p:cNvSpPr>
            <a:spLocks noGrp="1"/>
          </p:cNvSpPr>
          <p:nvPr>
            <p:ph type="body"/>
          </p:nvPr>
        </p:nvSpPr>
        <p:spPr>
          <a:xfrm>
            <a:off x="756000" y="5078520"/>
            <a:ext cx="6047640" cy="4811040"/>
          </a:xfrm>
          <a:prstGeom prst="rect">
            <a:avLst/>
          </a:prstGeom>
        </p:spPr>
        <p:txBody>
          <a:bodyPr lIns="0" tIns="0" rIns="0" bIns="0"/>
          <a:lstStyle/>
          <a:p>
            <a:r>
              <a:rPr lang="hr-HR" sz="2000" b="0" strike="noStrike" spc="-1">
                <a:solidFill>
                  <a:srgbClr val="000000"/>
                </a:solidFill>
                <a:uFill>
                  <a:solidFill>
                    <a:srgbClr val="FFFFFF"/>
                  </a:solidFill>
                </a:uFill>
                <a:latin typeface="Arial" panose="020B0604020202020204"/>
              </a:rPr>
              <a:t>Kliknite za uređivanje oblika bilješki</a:t>
            </a:r>
          </a:p>
        </p:txBody>
      </p:sp>
      <p:sp>
        <p:nvSpPr>
          <p:cNvPr id="141" name="PlaceHolder 2"/>
          <p:cNvSpPr>
            <a:spLocks noGrp="1"/>
          </p:cNvSpPr>
          <p:nvPr>
            <p:ph type="hdr"/>
          </p:nvPr>
        </p:nvSpPr>
        <p:spPr>
          <a:xfrm>
            <a:off x="0" y="0"/>
            <a:ext cx="3280680" cy="534240"/>
          </a:xfrm>
          <a:prstGeom prst="rect">
            <a:avLst/>
          </a:prstGeom>
        </p:spPr>
        <p:txBody>
          <a:bodyPr lIns="0" tIns="0" rIns="0" bIns="0"/>
          <a:lstStyle/>
          <a:p>
            <a:r>
              <a:rPr lang="hr-HR" sz="1400" b="0" strike="noStrike" spc="-1">
                <a:solidFill>
                  <a:srgbClr val="000000"/>
                </a:solidFill>
                <a:uFill>
                  <a:solidFill>
                    <a:srgbClr val="FFFFFF"/>
                  </a:solidFill>
                </a:uFill>
                <a:latin typeface="Times New Roman" panose="02020603050405020304"/>
              </a:rPr>
              <a:t>&lt;zaglavlje&gt;</a:t>
            </a:r>
          </a:p>
        </p:txBody>
      </p:sp>
      <p:sp>
        <p:nvSpPr>
          <p:cNvPr id="142" name="PlaceHolder 3"/>
          <p:cNvSpPr>
            <a:spLocks noGrp="1"/>
          </p:cNvSpPr>
          <p:nvPr>
            <p:ph type="dt"/>
          </p:nvPr>
        </p:nvSpPr>
        <p:spPr>
          <a:xfrm>
            <a:off x="4278960" y="0"/>
            <a:ext cx="3280680" cy="534240"/>
          </a:xfrm>
          <a:prstGeom prst="rect">
            <a:avLst/>
          </a:prstGeom>
        </p:spPr>
        <p:txBody>
          <a:bodyPr lIns="0" tIns="0" rIns="0" bIns="0"/>
          <a:lstStyle/>
          <a:p>
            <a:pPr algn="r"/>
            <a:r>
              <a:rPr lang="hr-HR" sz="1400" b="0" strike="noStrike" spc="-1">
                <a:solidFill>
                  <a:srgbClr val="000000"/>
                </a:solidFill>
                <a:uFill>
                  <a:solidFill>
                    <a:srgbClr val="FFFFFF"/>
                  </a:solidFill>
                </a:uFill>
                <a:latin typeface="Times New Roman" panose="02020603050405020304"/>
              </a:rPr>
              <a:t>&lt;date/time&gt;</a:t>
            </a:r>
          </a:p>
        </p:txBody>
      </p:sp>
      <p:sp>
        <p:nvSpPr>
          <p:cNvPr id="143" name="PlaceHolder 4"/>
          <p:cNvSpPr>
            <a:spLocks noGrp="1"/>
          </p:cNvSpPr>
          <p:nvPr>
            <p:ph type="ftr"/>
          </p:nvPr>
        </p:nvSpPr>
        <p:spPr>
          <a:xfrm>
            <a:off x="0" y="10157400"/>
            <a:ext cx="3280680" cy="534240"/>
          </a:xfrm>
          <a:prstGeom prst="rect">
            <a:avLst/>
          </a:prstGeom>
        </p:spPr>
        <p:txBody>
          <a:bodyPr lIns="0" tIns="0" rIns="0" bIns="0" anchor="b"/>
          <a:lstStyle/>
          <a:p>
            <a:r>
              <a:rPr lang="hr-HR" sz="1400" b="0" strike="noStrike" spc="-1">
                <a:solidFill>
                  <a:srgbClr val="000000"/>
                </a:solidFill>
                <a:uFill>
                  <a:solidFill>
                    <a:srgbClr val="FFFFFF"/>
                  </a:solidFill>
                </a:uFill>
                <a:latin typeface="Times New Roman" panose="02020603050405020304"/>
              </a:rPr>
              <a:t>&lt;podložje&gt;</a:t>
            </a:r>
          </a:p>
        </p:txBody>
      </p:sp>
      <p:sp>
        <p:nvSpPr>
          <p:cNvPr id="144" name="PlaceHolder 5"/>
          <p:cNvSpPr>
            <a:spLocks noGrp="1"/>
          </p:cNvSpPr>
          <p:nvPr>
            <p:ph type="sldNum"/>
          </p:nvPr>
        </p:nvSpPr>
        <p:spPr>
          <a:xfrm>
            <a:off x="4278960" y="10157400"/>
            <a:ext cx="3280680" cy="534240"/>
          </a:xfrm>
          <a:prstGeom prst="rect">
            <a:avLst/>
          </a:prstGeom>
        </p:spPr>
        <p:txBody>
          <a:bodyPr lIns="0" tIns="0" rIns="0" bIns="0" anchor="b"/>
          <a:lstStyle/>
          <a:p>
            <a:pPr algn="r"/>
            <a:fld id="{575DDE88-BDFF-4F5E-BA3E-494C53BF34E6}" type="slidenum">
              <a:rPr lang="hr-HR" sz="1400" b="0" strike="noStrike" spc="-1">
                <a:solidFill>
                  <a:srgbClr val="000000"/>
                </a:solidFill>
                <a:uFill>
                  <a:solidFill>
                    <a:srgbClr val="FFFFFF"/>
                  </a:solidFill>
                </a:uFill>
                <a:latin typeface="Times New Roman" panose="02020603050405020304"/>
              </a:rPr>
              <a:t>‹#›</a:t>
            </a:fld>
            <a:endParaRPr lang="hr-HR" sz="1400" b="0" strike="noStrike" spc="-1">
              <a:solidFill>
                <a:srgbClr val="000000"/>
              </a:solidFill>
              <a:uFill>
                <a:solidFill>
                  <a:srgbClr val="FFFFFF"/>
                </a:solidFill>
              </a:uFill>
              <a:latin typeface="Times New Roman" panose="02020603050405020304"/>
            </a:endParaRPr>
          </a:p>
        </p:txBody>
      </p:sp>
    </p:spTree>
    <p:extLst>
      <p:ext uri="{BB962C8B-B14F-4D97-AF65-F5344CB8AC3E}">
        <p14:creationId xmlns:p14="http://schemas.microsoft.com/office/powerpoint/2010/main" val="748987707"/>
      </p:ext>
    </p:extLst>
  </p:cSld>
  <p:clrMap bg1="lt1" tx1="dk1" bg2="lt2" tx2="dk2" accent1="accent1" accent2="accent2" accent3="accent3" accent4="accent4" accent5="accent5" accent6="accent6" hlink="hlink" folHlink="folHlink"/>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4343400"/>
            <a:ext cx="5486040" cy="4114440"/>
          </a:xfrm>
          <a:prstGeom prst="rect">
            <a:avLst/>
          </a:prstGeom>
          <a:noFill/>
          <a:ln w="9360">
            <a:noFill/>
          </a:ln>
        </p:spPr>
        <p:style>
          <a:lnRef idx="0">
            <a:srgbClr val="FFFFFF"/>
          </a:lnRef>
          <a:fillRef idx="0">
            <a:srgbClr val="FFFFFF"/>
          </a:fillRef>
          <a:effectRef idx="0">
            <a:srgbClr val="FFFFFF"/>
          </a:effectRef>
          <a:fontRef idx="minor"/>
        </p:style>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zervirano mjesto slike slajda 1"/>
          <p:cNvSpPr>
            <a:spLocks noGrp="1" noRot="1" noChangeAspect="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8547" name="Rezervirano mjesto bilježaka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r-Latn-CS" smtClean="0"/>
          </a:p>
        </p:txBody>
      </p:sp>
      <p:sp>
        <p:nvSpPr>
          <p:cNvPr id="108548" name="Rezervirano mjesto broja slajd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EB7EDA-4993-4EA2-B579-32099E6A98A7}" type="slidenum">
              <a:rPr lang="hr-HR" smtClean="0">
                <a:solidFill>
                  <a:srgbClr val="000000"/>
                </a:solidFill>
                <a:latin typeface="Calibri"/>
              </a:rPr>
              <a:pPr/>
              <a:t>29</a:t>
            </a:fld>
            <a:endParaRPr lang="hr-HR" smtClean="0">
              <a:solidFill>
                <a:srgbClr val="000000"/>
              </a:solidFill>
              <a:latin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685800" y="4343400"/>
            <a:ext cx="5486040" cy="4114440"/>
          </a:xfrm>
          <a:prstGeom prst="rect">
            <a:avLst/>
          </a:prstGeom>
          <a:noFill/>
          <a:ln w="9360">
            <a:noFill/>
          </a:ln>
        </p:spPr>
        <p:style>
          <a:lnRef idx="0">
            <a:srgbClr val="FFFFFF"/>
          </a:lnRef>
          <a:fillRef idx="0">
            <a:srgbClr val="FFFFFF"/>
          </a:fillRef>
          <a:effectRef idx="0">
            <a:srgbClr val="FFFFFF"/>
          </a:effectRef>
          <a:fontRef idx="minor"/>
        </p:style>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9d8708282b_0_2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9d8708282b_0_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KOAUTORI</a:t>
            </a:r>
            <a:endParaRPr/>
          </a:p>
          <a:p>
            <a:pPr marL="0" lvl="0" indent="0" algn="l" rtl="0">
              <a:spcBef>
                <a:spcPts val="0"/>
              </a:spcBef>
              <a:spcAft>
                <a:spcPts val="0"/>
              </a:spcAft>
              <a:buNone/>
            </a:pPr>
            <a:r>
              <a:rPr lang="en"/>
              <a:t>AD rezultat stvaranja dva ili više autora, a njihovim se doprinosima ne može samostalno koristiti.</a:t>
            </a:r>
            <a:endParaRPr/>
          </a:p>
          <a:p>
            <a:pPr marL="0" lvl="0" indent="0" algn="l" rtl="0">
              <a:spcBef>
                <a:spcPts val="0"/>
              </a:spcBef>
              <a:spcAft>
                <a:spcPts val="0"/>
              </a:spcAft>
              <a:buNone/>
            </a:pPr>
            <a:r>
              <a:rPr lang="en"/>
              <a:t>Zajedničko AP na AD: svakome pripada kooautorski dio računski određen razmjerno prema cijelom AD  U sumnji koliki su kooautorski dijelovi, smatra se da su jednaki. </a:t>
            </a:r>
            <a:endParaRPr/>
          </a:p>
          <a:p>
            <a:pPr marL="0" lvl="0" indent="0" algn="l" rtl="0">
              <a:spcBef>
                <a:spcPts val="0"/>
              </a:spcBef>
              <a:spcAft>
                <a:spcPts val="0"/>
              </a:spcAft>
              <a:buNone/>
            </a:pPr>
            <a:endParaRPr/>
          </a:p>
          <a:p>
            <a:pPr marL="0" lvl="0" indent="0" algn="l" rtl="0">
              <a:spcBef>
                <a:spcPts val="0"/>
              </a:spcBef>
              <a:spcAft>
                <a:spcPts val="0"/>
              </a:spcAft>
              <a:buNone/>
            </a:pPr>
            <a:r>
              <a:rPr lang="en"/>
              <a:t>Za objavljivanje, korištenje i izmjenu koautorskog dijela potreban je pristanak svih koautora  Ako se ne postigne suglasnost svih  odluku će donijeti sud na zahtjev bilo kojeg od koautora</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DJELA SIROČAD</a:t>
            </a:r>
            <a:endParaRPr/>
          </a:p>
          <a:p>
            <a:pPr marL="0" lvl="0" indent="0" algn="l" rtl="0">
              <a:spcBef>
                <a:spcPts val="0"/>
              </a:spcBef>
              <a:spcAft>
                <a:spcPts val="0"/>
              </a:spcAft>
              <a:buNone/>
            </a:pPr>
            <a:r>
              <a:rPr lang="en"/>
              <a:t>Ako nakon provedbe potrage i evidencije nije identificiran autor ili identificiran autor ili jedan/više koautora nekog djela, ali nijedan od njih nije pronađen (Npr. knjige, filmovi, novinski članci - Unose se u jedinstvenu bazu podataka pri EUIPO (Orphan works database).</a:t>
            </a:r>
            <a:endParaRPr/>
          </a:p>
          <a:p>
            <a:pPr marL="0" lvl="0" indent="0" algn="l" rtl="0">
              <a:spcBef>
                <a:spcPts val="0"/>
              </a:spcBef>
              <a:spcAft>
                <a:spcPts val="0"/>
              </a:spcAft>
              <a:buNone/>
            </a:pPr>
            <a:endParaRPr/>
          </a:p>
          <a:p>
            <a:pPr marL="0" lvl="0" indent="0" algn="l" rtl="0">
              <a:spcBef>
                <a:spcPts val="0"/>
              </a:spcBef>
              <a:spcAft>
                <a:spcPts val="0"/>
              </a:spcAft>
              <a:buNone/>
            </a:pPr>
            <a:r>
              <a:rPr lang="en"/>
              <a:t>U tom slučaju  je autorsko pravo ovlašten ostvarivati:</a:t>
            </a:r>
            <a:endParaRPr/>
          </a:p>
          <a:p>
            <a:pPr marL="0" lvl="0" indent="0" algn="l" rtl="0">
              <a:spcBef>
                <a:spcPts val="0"/>
              </a:spcBef>
              <a:spcAft>
                <a:spcPts val="0"/>
              </a:spcAft>
              <a:buNone/>
            </a:pPr>
            <a:r>
              <a:rPr lang="en"/>
              <a:t>1. za izdano djelo – nakladnik koji je autorsko djelo zakonito izdao</a:t>
            </a:r>
            <a:endParaRPr/>
          </a:p>
          <a:p>
            <a:pPr marL="0" lvl="0" indent="0" algn="l" rtl="0">
              <a:spcBef>
                <a:spcPts val="0"/>
              </a:spcBef>
              <a:spcAft>
                <a:spcPts val="0"/>
              </a:spcAft>
              <a:buNone/>
            </a:pPr>
            <a:r>
              <a:rPr lang="en"/>
              <a:t>2. za objavljeno, ali neizdano djelo – osoba koja je autorsko djelo zakonito objavila </a:t>
            </a:r>
            <a:endParaRPr/>
          </a:p>
          <a:p>
            <a:pPr marL="0" lvl="0" indent="0" algn="l" rtl="0">
              <a:spcBef>
                <a:spcPts val="0"/>
              </a:spcBef>
              <a:spcAft>
                <a:spcPts val="0"/>
              </a:spcAft>
              <a:buNone/>
            </a:pPr>
            <a:r>
              <a:rPr lang="en"/>
              <a:t>Autor ili koautor djela koje se smatra djelom siročetom može u bilo kojem trenutku prekinuti primjenu navedenih odredbi u odnosu na vlastita prava.</a:t>
            </a:r>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9d8708282b_0_2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9d8708282b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33"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34" name="PlaceHolder 5"/>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36"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37" name="PlaceHolder 3"/>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pic>
        <p:nvPicPr>
          <p:cNvPr id="38" name="Picture 37"/>
          <p:cNvPicPr/>
          <p:nvPr/>
        </p:nvPicPr>
        <p:blipFill>
          <a:blip r:embed="rId2"/>
          <a:stretch>
            <a:fillRect/>
          </a:stretch>
        </p:blipFill>
        <p:spPr>
          <a:xfrm>
            <a:off x="2079000" y="1604520"/>
            <a:ext cx="4984920" cy="3977280"/>
          </a:xfrm>
          <a:prstGeom prst="rect">
            <a:avLst/>
          </a:prstGeom>
          <a:ln>
            <a:noFill/>
          </a:ln>
        </p:spPr>
      </p:pic>
      <p:pic>
        <p:nvPicPr>
          <p:cNvPr id="39" name="Picture 38"/>
          <p:cNvPicPr/>
          <p:nvPr/>
        </p:nvPicPr>
        <p:blipFill>
          <a:blip r:embed="rId2"/>
          <a:stretch>
            <a:fillRect/>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4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hr-HR" sz="3200" b="0" strike="noStrike" spc="-1">
              <a:solidFill>
                <a:srgbClr val="000000"/>
              </a:solidFill>
              <a:uFill>
                <a:solidFill>
                  <a:srgbClr val="FFFFFF"/>
                </a:solidFill>
              </a:uFill>
              <a:latin typeface="Arial" panose="020B0604020202020204"/>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49"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51"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52" name="PlaceHolder 3"/>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hr-HR" sz="3200" b="0" strike="noStrike" spc="-1">
              <a:solidFill>
                <a:srgbClr val="000000"/>
              </a:solidFill>
              <a:uFill>
                <a:solidFill>
                  <a:srgbClr val="FFFFFF"/>
                </a:solidFill>
              </a:uFill>
              <a:latin typeface="Arial" panose="020B0604020202020204"/>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57" name="PlaceHolder 3"/>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58" name="PlaceHolder 4"/>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hr-HR" sz="3200" b="0" strike="noStrike" spc="-1">
              <a:solidFill>
                <a:srgbClr val="000000"/>
              </a:solidFill>
              <a:uFill>
                <a:solidFill>
                  <a:srgbClr val="FFFFFF"/>
                </a:solidFill>
              </a:uFill>
              <a:latin typeface="Arial" panose="020B0604020202020204"/>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60"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61"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62"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64"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65"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66" name="PlaceHolder 4"/>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68" name="PlaceHolder 2"/>
          <p:cNvSpPr>
            <a:spLocks noGrp="1"/>
          </p:cNvSpPr>
          <p:nvPr>
            <p:ph type="body"/>
          </p:nvPr>
        </p:nvSpPr>
        <p:spPr>
          <a:xfrm>
            <a:off x="457200" y="160452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69" name="PlaceHolder 3"/>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71"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72"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73"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74" name="PlaceHolder 5"/>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76"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77" name="PlaceHolder 3"/>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pic>
        <p:nvPicPr>
          <p:cNvPr id="78" name="Picture 77"/>
          <p:cNvPicPr/>
          <p:nvPr/>
        </p:nvPicPr>
        <p:blipFill>
          <a:blip r:embed="rId2"/>
          <a:stretch>
            <a:fillRect/>
          </a:stretch>
        </p:blipFill>
        <p:spPr>
          <a:xfrm>
            <a:off x="2079000" y="1604520"/>
            <a:ext cx="4984920" cy="3977280"/>
          </a:xfrm>
          <a:prstGeom prst="rect">
            <a:avLst/>
          </a:prstGeom>
          <a:ln>
            <a:noFill/>
          </a:ln>
        </p:spPr>
      </p:pic>
      <p:pic>
        <p:nvPicPr>
          <p:cNvPr id="79" name="Picture 78"/>
          <p:cNvPicPr/>
          <p:nvPr/>
        </p:nvPicPr>
        <p:blipFill>
          <a:blip r:embed="rId2"/>
          <a:stretch>
            <a:fillRect/>
          </a:stretch>
        </p:blipFill>
        <p:spPr>
          <a:xfrm>
            <a:off x="2079000" y="1604520"/>
            <a:ext cx="498492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0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hr-HR" sz="3200" b="0" strike="noStrike" spc="-1">
              <a:solidFill>
                <a:srgbClr val="FFFFFF"/>
              </a:solidFill>
              <a:uFill>
                <a:solidFill>
                  <a:srgbClr val="FFFFFF"/>
                </a:solidFill>
              </a:uFill>
              <a:latin typeface="Arial" panose="020B0604020202020204"/>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09"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11"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12" name="PlaceHolder 3"/>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hr-HR" sz="3200" b="0" strike="noStrike" spc="-1">
              <a:solidFill>
                <a:srgbClr val="FFFFFF"/>
              </a:solidFill>
              <a:uFill>
                <a:solidFill>
                  <a:srgbClr val="FFFFFF"/>
                </a:solidFill>
              </a:uFill>
              <a:latin typeface="Arial" panose="020B0604020202020204"/>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16"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17" name="PlaceHolder 3"/>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18" name="PlaceHolder 4"/>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20"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1"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2"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24"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5"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6" name="PlaceHolder 4"/>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28" name="PlaceHolder 2"/>
          <p:cNvSpPr>
            <a:spLocks noGrp="1"/>
          </p:cNvSpPr>
          <p:nvPr>
            <p:ph type="body"/>
          </p:nvPr>
        </p:nvSpPr>
        <p:spPr>
          <a:xfrm>
            <a:off x="457200" y="160452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9" name="PlaceHolder 3"/>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31"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32"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33"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34" name="PlaceHolder 5"/>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36" name="PlaceHolder 2"/>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37" name="PlaceHolder 3"/>
          <p:cNvSpPr>
            <a:spLocks noGrp="1"/>
          </p:cNvSpPr>
          <p:nvPr>
            <p:ph type="body"/>
          </p:nvPr>
        </p:nvSpPr>
        <p:spPr>
          <a:xfrm>
            <a:off x="457200" y="1604520"/>
            <a:ext cx="822924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pic>
        <p:nvPicPr>
          <p:cNvPr id="138" name="Picture 137"/>
          <p:cNvPicPr/>
          <p:nvPr/>
        </p:nvPicPr>
        <p:blipFill>
          <a:blip r:embed="rId2"/>
          <a:stretch>
            <a:fillRect/>
          </a:stretch>
        </p:blipFill>
        <p:spPr>
          <a:xfrm>
            <a:off x="2079000" y="1604520"/>
            <a:ext cx="4984920" cy="3977280"/>
          </a:xfrm>
          <a:prstGeom prst="rect">
            <a:avLst/>
          </a:prstGeom>
          <a:ln>
            <a:noFill/>
          </a:ln>
        </p:spPr>
      </p:pic>
      <p:pic>
        <p:nvPicPr>
          <p:cNvPr id="139" name="Picture 138"/>
          <p:cNvPicPr/>
          <p:nvPr/>
        </p:nvPicPr>
        <p:blipFill>
          <a:blip r:embed="rId2"/>
          <a:stretch>
            <a:fillRect/>
          </a:stretch>
        </p:blipFill>
        <p:spPr>
          <a:xfrm>
            <a:off x="2079000" y="1604520"/>
            <a:ext cx="4984920" cy="397728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54"/>
        <p:cNvGrpSpPr/>
        <p:nvPr/>
      </p:nvGrpSpPr>
      <p:grpSpPr>
        <a:xfrm>
          <a:off x="0" y="0"/>
          <a:ext cx="0" cy="0"/>
          <a:chOff x="0" y="0"/>
          <a:chExt cx="0" cy="0"/>
        </a:xfrm>
      </p:grpSpPr>
      <p:sp>
        <p:nvSpPr>
          <p:cNvPr id="55" name="Google Shape;55;p14"/>
          <p:cNvSpPr/>
          <p:nvPr/>
        </p:nvSpPr>
        <p:spPr>
          <a:xfrm flipH="1">
            <a:off x="8246400" y="5661233"/>
            <a:ext cx="897600" cy="1196800"/>
          </a:xfrm>
          <a:prstGeom prst="rtTriangle">
            <a:avLst/>
          </a:prstGeom>
          <a:solidFill>
            <a:schemeClr val="lt1"/>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6" name="Google Shape;56;p14"/>
          <p:cNvSpPr/>
          <p:nvPr/>
        </p:nvSpPr>
        <p:spPr>
          <a:xfrm flipH="1">
            <a:off x="8246400" y="5661167"/>
            <a:ext cx="897600" cy="11968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7" name="Google Shape;57;p14"/>
          <p:cNvSpPr txBox="1">
            <a:spLocks noGrp="1"/>
          </p:cNvSpPr>
          <p:nvPr>
            <p:ph type="ctrTitle"/>
          </p:nvPr>
        </p:nvSpPr>
        <p:spPr>
          <a:xfrm>
            <a:off x="390525" y="2425700"/>
            <a:ext cx="8222100" cy="12448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58" name="Google Shape;58;p14"/>
          <p:cNvSpPr txBox="1">
            <a:spLocks noGrp="1"/>
          </p:cNvSpPr>
          <p:nvPr>
            <p:ph type="subTitle" idx="1"/>
          </p:nvPr>
        </p:nvSpPr>
        <p:spPr>
          <a:xfrm>
            <a:off x="390525" y="3718840"/>
            <a:ext cx="8222100" cy="57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59" name="Google Shape;59;p14"/>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20184604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60"/>
        <p:cNvGrpSpPr/>
        <p:nvPr/>
      </p:nvGrpSpPr>
      <p:grpSpPr>
        <a:xfrm>
          <a:off x="0" y="0"/>
          <a:ext cx="0" cy="0"/>
          <a:chOff x="0" y="0"/>
          <a:chExt cx="0" cy="0"/>
        </a:xfrm>
      </p:grpSpPr>
      <p:sp>
        <p:nvSpPr>
          <p:cNvPr id="61" name="Google Shape;61;p15"/>
          <p:cNvSpPr txBox="1">
            <a:spLocks noGrp="1"/>
          </p:cNvSpPr>
          <p:nvPr>
            <p:ph type="title"/>
          </p:nvPr>
        </p:nvSpPr>
        <p:spPr>
          <a:xfrm>
            <a:off x="460950" y="2753800"/>
            <a:ext cx="8222100" cy="1350400"/>
          </a:xfrm>
          <a:prstGeom prst="rect">
            <a:avLst/>
          </a:prstGeom>
        </p:spPr>
        <p:txBody>
          <a:bodyPr spcFirstLastPara="1" wrap="square" lIns="91425" tIns="91425" rIns="91425" bIns="91425" anchor="ctr" anchorCtr="0">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62" name="Google Shape;62;p15"/>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2383564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69"/>
        <p:cNvGrpSpPr/>
        <p:nvPr/>
      </p:nvGrpSpPr>
      <p:grpSpPr>
        <a:xfrm>
          <a:off x="0" y="0"/>
          <a:ext cx="0" cy="0"/>
          <a:chOff x="0" y="0"/>
          <a:chExt cx="0" cy="0"/>
        </a:xfrm>
      </p:grpSpPr>
      <p:sp>
        <p:nvSpPr>
          <p:cNvPr id="70" name="Google Shape;70;p17"/>
          <p:cNvSpPr/>
          <p:nvPr/>
        </p:nvSpPr>
        <p:spPr>
          <a:xfrm rot="10800000" flipH="1">
            <a:off x="0" y="2248000"/>
            <a:ext cx="9144000" cy="46100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1" name="Google Shape;71;p17"/>
          <p:cNvSpPr/>
          <p:nvPr/>
        </p:nvSpPr>
        <p:spPr>
          <a:xfrm>
            <a:off x="0" y="2248000"/>
            <a:ext cx="9144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2" name="Google Shape;72;p17"/>
          <p:cNvSpPr txBox="1">
            <a:spLocks noGrp="1"/>
          </p:cNvSpPr>
          <p:nvPr>
            <p:ph type="title"/>
          </p:nvPr>
        </p:nvSpPr>
        <p:spPr>
          <a:xfrm>
            <a:off x="471900" y="984967"/>
            <a:ext cx="8222100" cy="1023600"/>
          </a:xfrm>
          <a:prstGeom prst="rect">
            <a:avLst/>
          </a:prstGeom>
        </p:spPr>
        <p:txBody>
          <a:bodyPr spcFirstLastPara="1" wrap="square" lIns="91425" tIns="91425" rIns="91425" bIns="91425"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73" name="Google Shape;73;p17"/>
          <p:cNvSpPr txBox="1">
            <a:spLocks noGrp="1"/>
          </p:cNvSpPr>
          <p:nvPr>
            <p:ph type="body" idx="1"/>
          </p:nvPr>
        </p:nvSpPr>
        <p:spPr>
          <a:xfrm>
            <a:off x="471900" y="2558767"/>
            <a:ext cx="3999900" cy="36136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4" name="Google Shape;74;p17"/>
          <p:cNvSpPr txBox="1">
            <a:spLocks noGrp="1"/>
          </p:cNvSpPr>
          <p:nvPr>
            <p:ph type="body" idx="2"/>
          </p:nvPr>
        </p:nvSpPr>
        <p:spPr>
          <a:xfrm>
            <a:off x="4694250" y="2558767"/>
            <a:ext cx="3999900" cy="36136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75" name="Google Shape;75;p17"/>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197010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6"/>
        <p:cNvGrpSpPr/>
        <p:nvPr/>
      </p:nvGrpSpPr>
      <p:grpSpPr>
        <a:xfrm>
          <a:off x="0" y="0"/>
          <a:ext cx="0" cy="0"/>
          <a:chOff x="0" y="0"/>
          <a:chExt cx="0" cy="0"/>
        </a:xfrm>
      </p:grpSpPr>
      <p:sp>
        <p:nvSpPr>
          <p:cNvPr id="77" name="Google Shape;77;p18"/>
          <p:cNvSpPr/>
          <p:nvPr/>
        </p:nvSpPr>
        <p:spPr>
          <a:xfrm rot="10800000" flipH="1">
            <a:off x="0" y="875200"/>
            <a:ext cx="9144000" cy="59828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8" name="Google Shape;78;p18"/>
          <p:cNvSpPr/>
          <p:nvPr/>
        </p:nvSpPr>
        <p:spPr>
          <a:xfrm>
            <a:off x="0" y="875133"/>
            <a:ext cx="9144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9" name="Google Shape;79;p18"/>
          <p:cNvSpPr txBox="1">
            <a:spLocks noGrp="1"/>
          </p:cNvSpPr>
          <p:nvPr>
            <p:ph type="title"/>
          </p:nvPr>
        </p:nvSpPr>
        <p:spPr>
          <a:xfrm>
            <a:off x="98250" y="21800"/>
            <a:ext cx="8826600" cy="8036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a:endParaRPr/>
          </a:p>
        </p:txBody>
      </p:sp>
      <p:sp>
        <p:nvSpPr>
          <p:cNvPr id="80" name="Google Shape;80;p18"/>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28931513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81"/>
        <p:cNvGrpSpPr/>
        <p:nvPr/>
      </p:nvGrpSpPr>
      <p:grpSpPr>
        <a:xfrm>
          <a:off x="0" y="0"/>
          <a:ext cx="0" cy="0"/>
          <a:chOff x="0" y="0"/>
          <a:chExt cx="0" cy="0"/>
        </a:xfrm>
      </p:grpSpPr>
      <p:sp>
        <p:nvSpPr>
          <p:cNvPr id="82" name="Google Shape;82;p19"/>
          <p:cNvSpPr txBox="1"/>
          <p:nvPr/>
        </p:nvSpPr>
        <p:spPr>
          <a:xfrm rot="10800000" flipH="1">
            <a:off x="3276600" y="33"/>
            <a:ext cx="5867400" cy="68580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3" name="Google Shape;83;p19"/>
          <p:cNvSpPr/>
          <p:nvPr/>
        </p:nvSpPr>
        <p:spPr>
          <a:xfrm rot="-5400000">
            <a:off x="-98100" y="3374700"/>
            <a:ext cx="6858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4" name="Google Shape;84;p19"/>
          <p:cNvSpPr txBox="1">
            <a:spLocks noGrp="1"/>
          </p:cNvSpPr>
          <p:nvPr>
            <p:ph type="title"/>
          </p:nvPr>
        </p:nvSpPr>
        <p:spPr>
          <a:xfrm>
            <a:off x="226078" y="477067"/>
            <a:ext cx="2808000" cy="12712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5" name="Google Shape;85;p19"/>
          <p:cNvSpPr txBox="1">
            <a:spLocks noGrp="1"/>
          </p:cNvSpPr>
          <p:nvPr>
            <p:ph type="body" idx="1"/>
          </p:nvPr>
        </p:nvSpPr>
        <p:spPr>
          <a:xfrm>
            <a:off x="226075" y="1954400"/>
            <a:ext cx="2808000" cy="42180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1600"/>
              </a:spcBef>
              <a:spcAft>
                <a:spcPts val="0"/>
              </a:spcAft>
              <a:buClr>
                <a:schemeClr val="lt1"/>
              </a:buClr>
              <a:buSzPts val="1200"/>
              <a:buChar char="○"/>
              <a:defRPr sz="1200">
                <a:solidFill>
                  <a:schemeClr val="lt1"/>
                </a:solidFill>
              </a:defRPr>
            </a:lvl2pPr>
            <a:lvl3pPr marL="1371600" lvl="2" indent="-304800" rtl="0">
              <a:spcBef>
                <a:spcPts val="1600"/>
              </a:spcBef>
              <a:spcAft>
                <a:spcPts val="0"/>
              </a:spcAft>
              <a:buClr>
                <a:schemeClr val="lt1"/>
              </a:buClr>
              <a:buSzPts val="1200"/>
              <a:buChar char="■"/>
              <a:defRPr sz="1200">
                <a:solidFill>
                  <a:schemeClr val="lt1"/>
                </a:solidFill>
              </a:defRPr>
            </a:lvl3pPr>
            <a:lvl4pPr marL="1828800" lvl="3" indent="-304800" rtl="0">
              <a:spcBef>
                <a:spcPts val="1600"/>
              </a:spcBef>
              <a:spcAft>
                <a:spcPts val="0"/>
              </a:spcAft>
              <a:buClr>
                <a:schemeClr val="lt1"/>
              </a:buClr>
              <a:buSzPts val="1200"/>
              <a:buChar char="●"/>
              <a:defRPr sz="1200">
                <a:solidFill>
                  <a:schemeClr val="lt1"/>
                </a:solidFill>
              </a:defRPr>
            </a:lvl4pPr>
            <a:lvl5pPr marL="2286000" lvl="4" indent="-304800" rtl="0">
              <a:spcBef>
                <a:spcPts val="1600"/>
              </a:spcBef>
              <a:spcAft>
                <a:spcPts val="0"/>
              </a:spcAft>
              <a:buClr>
                <a:schemeClr val="lt1"/>
              </a:buClr>
              <a:buSzPts val="1200"/>
              <a:buChar char="○"/>
              <a:defRPr sz="1200">
                <a:solidFill>
                  <a:schemeClr val="lt1"/>
                </a:solidFill>
              </a:defRPr>
            </a:lvl5pPr>
            <a:lvl6pPr marL="2743200" lvl="5" indent="-304800" rtl="0">
              <a:spcBef>
                <a:spcPts val="1600"/>
              </a:spcBef>
              <a:spcAft>
                <a:spcPts val="0"/>
              </a:spcAft>
              <a:buClr>
                <a:schemeClr val="lt1"/>
              </a:buClr>
              <a:buSzPts val="1200"/>
              <a:buChar char="■"/>
              <a:defRPr sz="1200">
                <a:solidFill>
                  <a:schemeClr val="lt1"/>
                </a:solidFill>
              </a:defRPr>
            </a:lvl6pPr>
            <a:lvl7pPr marL="3200400" lvl="6" indent="-304800" rtl="0">
              <a:spcBef>
                <a:spcPts val="1600"/>
              </a:spcBef>
              <a:spcAft>
                <a:spcPts val="0"/>
              </a:spcAft>
              <a:buClr>
                <a:schemeClr val="lt1"/>
              </a:buClr>
              <a:buSzPts val="1200"/>
              <a:buChar char="●"/>
              <a:defRPr sz="1200">
                <a:solidFill>
                  <a:schemeClr val="lt1"/>
                </a:solidFill>
              </a:defRPr>
            </a:lvl7pPr>
            <a:lvl8pPr marL="3657600" lvl="7" indent="-304800" rtl="0">
              <a:spcBef>
                <a:spcPts val="1600"/>
              </a:spcBef>
              <a:spcAft>
                <a:spcPts val="0"/>
              </a:spcAft>
              <a:buClr>
                <a:schemeClr val="lt1"/>
              </a:buClr>
              <a:buSzPts val="1200"/>
              <a:buChar char="○"/>
              <a:defRPr sz="1200">
                <a:solidFill>
                  <a:schemeClr val="lt1"/>
                </a:solidFill>
              </a:defRPr>
            </a:lvl8pPr>
            <a:lvl9pPr marL="4114800" lvl="8" indent="-304800" rtl="0">
              <a:spcBef>
                <a:spcPts val="1600"/>
              </a:spcBef>
              <a:spcAft>
                <a:spcPts val="1600"/>
              </a:spcAft>
              <a:buClr>
                <a:schemeClr val="lt1"/>
              </a:buClr>
              <a:buSzPts val="1200"/>
              <a:buChar char="■"/>
              <a:defRPr sz="1200">
                <a:solidFill>
                  <a:schemeClr val="lt1"/>
                </a:solidFill>
              </a:defRPr>
            </a:lvl9pPr>
          </a:lstStyle>
          <a:p>
            <a:endParaRPr/>
          </a:p>
        </p:txBody>
      </p:sp>
      <p:sp>
        <p:nvSpPr>
          <p:cNvPr id="86" name="Google Shape;86;p19"/>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27736483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490250" y="651000"/>
            <a:ext cx="6227100" cy="54544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endParaRPr/>
          </a:p>
        </p:txBody>
      </p:sp>
      <p:sp>
        <p:nvSpPr>
          <p:cNvPr id="89" name="Google Shape;89;p20"/>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4559208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90"/>
        <p:cNvGrpSpPr/>
        <p:nvPr/>
      </p:nvGrpSpPr>
      <p:grpSpPr>
        <a:xfrm>
          <a:off x="0" y="0"/>
          <a:ext cx="0" cy="0"/>
          <a:chOff x="0" y="0"/>
          <a:chExt cx="0" cy="0"/>
        </a:xfrm>
      </p:grpSpPr>
      <p:sp>
        <p:nvSpPr>
          <p:cNvPr id="91" name="Google Shape;91;p21"/>
          <p:cNvSpPr/>
          <p:nvPr/>
        </p:nvSpPr>
        <p:spPr>
          <a:xfrm flipH="1">
            <a:off x="0" y="0"/>
            <a:ext cx="4572000" cy="68580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2" name="Google Shape;92;p21"/>
          <p:cNvSpPr/>
          <p:nvPr/>
        </p:nvSpPr>
        <p:spPr>
          <a:xfrm rot="5400000">
            <a:off x="1089275" y="3375100"/>
            <a:ext cx="68572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3" name="Google Shape;93;p21"/>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2"/>
              </a:buClr>
              <a:buSzPts val="4200"/>
              <a:buNone/>
              <a:defRPr sz="4200">
                <a:solidFill>
                  <a:schemeClr val="dk2"/>
                </a:solidFill>
              </a:defRPr>
            </a:lvl1pPr>
            <a:lvl2pPr lvl="1" algn="ctr" rtl="0">
              <a:spcBef>
                <a:spcPts val="0"/>
              </a:spcBef>
              <a:spcAft>
                <a:spcPts val="0"/>
              </a:spcAft>
              <a:buClr>
                <a:schemeClr val="dk2"/>
              </a:buClr>
              <a:buSzPts val="4200"/>
              <a:buNone/>
              <a:defRPr sz="4200">
                <a:solidFill>
                  <a:schemeClr val="dk2"/>
                </a:solidFill>
              </a:defRPr>
            </a:lvl2pPr>
            <a:lvl3pPr lvl="2" algn="ctr" rtl="0">
              <a:spcBef>
                <a:spcPts val="0"/>
              </a:spcBef>
              <a:spcAft>
                <a:spcPts val="0"/>
              </a:spcAft>
              <a:buClr>
                <a:schemeClr val="dk2"/>
              </a:buClr>
              <a:buSzPts val="4200"/>
              <a:buNone/>
              <a:defRPr sz="4200">
                <a:solidFill>
                  <a:schemeClr val="dk2"/>
                </a:solidFill>
              </a:defRPr>
            </a:lvl3pPr>
            <a:lvl4pPr lvl="3" algn="ctr" rtl="0">
              <a:spcBef>
                <a:spcPts val="0"/>
              </a:spcBef>
              <a:spcAft>
                <a:spcPts val="0"/>
              </a:spcAft>
              <a:buClr>
                <a:schemeClr val="dk2"/>
              </a:buClr>
              <a:buSzPts val="4200"/>
              <a:buNone/>
              <a:defRPr sz="4200">
                <a:solidFill>
                  <a:schemeClr val="dk2"/>
                </a:solidFill>
              </a:defRPr>
            </a:lvl4pPr>
            <a:lvl5pPr lvl="4" algn="ctr" rtl="0">
              <a:spcBef>
                <a:spcPts val="0"/>
              </a:spcBef>
              <a:spcAft>
                <a:spcPts val="0"/>
              </a:spcAft>
              <a:buClr>
                <a:schemeClr val="dk2"/>
              </a:buClr>
              <a:buSzPts val="4200"/>
              <a:buNone/>
              <a:defRPr sz="4200">
                <a:solidFill>
                  <a:schemeClr val="dk2"/>
                </a:solidFill>
              </a:defRPr>
            </a:lvl5pPr>
            <a:lvl6pPr lvl="5" algn="ctr" rtl="0">
              <a:spcBef>
                <a:spcPts val="0"/>
              </a:spcBef>
              <a:spcAft>
                <a:spcPts val="0"/>
              </a:spcAft>
              <a:buClr>
                <a:schemeClr val="dk2"/>
              </a:buClr>
              <a:buSzPts val="4200"/>
              <a:buNone/>
              <a:defRPr sz="4200">
                <a:solidFill>
                  <a:schemeClr val="dk2"/>
                </a:solidFill>
              </a:defRPr>
            </a:lvl6pPr>
            <a:lvl7pPr lvl="6" algn="ctr" rtl="0">
              <a:spcBef>
                <a:spcPts val="0"/>
              </a:spcBef>
              <a:spcAft>
                <a:spcPts val="0"/>
              </a:spcAft>
              <a:buClr>
                <a:schemeClr val="dk2"/>
              </a:buClr>
              <a:buSzPts val="4200"/>
              <a:buNone/>
              <a:defRPr sz="4200">
                <a:solidFill>
                  <a:schemeClr val="dk2"/>
                </a:solidFill>
              </a:defRPr>
            </a:lvl7pPr>
            <a:lvl8pPr lvl="7" algn="ctr" rtl="0">
              <a:spcBef>
                <a:spcPts val="0"/>
              </a:spcBef>
              <a:spcAft>
                <a:spcPts val="0"/>
              </a:spcAft>
              <a:buClr>
                <a:schemeClr val="dk2"/>
              </a:buClr>
              <a:buSzPts val="4200"/>
              <a:buNone/>
              <a:defRPr sz="4200">
                <a:solidFill>
                  <a:schemeClr val="dk2"/>
                </a:solidFill>
              </a:defRPr>
            </a:lvl8pPr>
            <a:lvl9pPr lvl="8" algn="ctr" rtl="0">
              <a:spcBef>
                <a:spcPts val="0"/>
              </a:spcBef>
              <a:spcAft>
                <a:spcPts val="0"/>
              </a:spcAft>
              <a:buClr>
                <a:schemeClr val="dk2"/>
              </a:buClr>
              <a:buSzPts val="4200"/>
              <a:buNone/>
              <a:defRPr sz="4200">
                <a:solidFill>
                  <a:schemeClr val="dk2"/>
                </a:solidFill>
              </a:defRPr>
            </a:lvl9pPr>
          </a:lstStyle>
          <a:p>
            <a:endParaRPr/>
          </a:p>
        </p:txBody>
      </p:sp>
      <p:sp>
        <p:nvSpPr>
          <p:cNvPr id="94" name="Google Shape;94;p21"/>
          <p:cNvSpPr txBox="1">
            <a:spLocks noGrp="1"/>
          </p:cNvSpPr>
          <p:nvPr>
            <p:ph type="subTitle" idx="1"/>
          </p:nvPr>
        </p:nvSpPr>
        <p:spPr>
          <a:xfrm>
            <a:off x="265500" y="3705956"/>
            <a:ext cx="40452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21"/>
          <p:cNvSpPr txBox="1">
            <a:spLocks noGrp="1"/>
          </p:cNvSpPr>
          <p:nvPr>
            <p:ph type="body" idx="2"/>
          </p:nvPr>
        </p:nvSpPr>
        <p:spPr>
          <a:xfrm>
            <a:off x="4939500" y="965600"/>
            <a:ext cx="3837000" cy="49268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96" name="Google Shape;96;p21"/>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3238299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97"/>
        <p:cNvGrpSpPr/>
        <p:nvPr/>
      </p:nvGrpSpPr>
      <p:grpSpPr>
        <a:xfrm>
          <a:off x="0" y="0"/>
          <a:ext cx="0" cy="0"/>
          <a:chOff x="0" y="0"/>
          <a:chExt cx="0" cy="0"/>
        </a:xfrm>
      </p:grpSpPr>
      <p:sp>
        <p:nvSpPr>
          <p:cNvPr id="98" name="Google Shape;98;p22"/>
          <p:cNvSpPr txBox="1"/>
          <p:nvPr/>
        </p:nvSpPr>
        <p:spPr>
          <a:xfrm rot="10800000" flipH="1">
            <a:off x="0" y="0"/>
            <a:ext cx="9144000" cy="6261200"/>
          </a:xfrm>
          <a:prstGeom prst="rect">
            <a:avLst/>
          </a:prstGeom>
          <a:solidFill>
            <a:schemeClr val="accent4"/>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9" name="Google Shape;99;p22"/>
          <p:cNvSpPr/>
          <p:nvPr/>
        </p:nvSpPr>
        <p:spPr>
          <a:xfrm rot="10800000" flipH="1">
            <a:off x="0" y="6163633"/>
            <a:ext cx="9144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0" name="Google Shape;100;p22"/>
          <p:cNvSpPr txBox="1">
            <a:spLocks noGrp="1"/>
          </p:cNvSpPr>
          <p:nvPr>
            <p:ph type="body" idx="1"/>
          </p:nvPr>
        </p:nvSpPr>
        <p:spPr>
          <a:xfrm>
            <a:off x="57150" y="6262433"/>
            <a:ext cx="8382000" cy="5956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101" name="Google Shape;101;p22"/>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80865803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02"/>
        <p:cNvGrpSpPr/>
        <p:nvPr/>
      </p:nvGrpSpPr>
      <p:grpSpPr>
        <a:xfrm>
          <a:off x="0" y="0"/>
          <a:ext cx="0" cy="0"/>
          <a:chOff x="0" y="0"/>
          <a:chExt cx="0" cy="0"/>
        </a:xfrm>
      </p:grpSpPr>
      <p:sp>
        <p:nvSpPr>
          <p:cNvPr id="103" name="Google Shape;103;p23"/>
          <p:cNvSpPr txBox="1">
            <a:spLocks noGrp="1"/>
          </p:cNvSpPr>
          <p:nvPr>
            <p:ph type="title" hasCustomPrompt="1"/>
          </p:nvPr>
        </p:nvSpPr>
        <p:spPr>
          <a:xfrm>
            <a:off x="475500" y="1678033"/>
            <a:ext cx="8222100" cy="26180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2"/>
              </a:buClr>
              <a:buSzPts val="12000"/>
              <a:buNone/>
              <a:defRPr sz="12000">
                <a:solidFill>
                  <a:schemeClr val="dk2"/>
                </a:solidFill>
              </a:defRPr>
            </a:lvl1pPr>
            <a:lvl2pPr lvl="1" algn="ctr" rtl="0">
              <a:spcBef>
                <a:spcPts val="0"/>
              </a:spcBef>
              <a:spcAft>
                <a:spcPts val="0"/>
              </a:spcAft>
              <a:buClr>
                <a:schemeClr val="dk2"/>
              </a:buClr>
              <a:buSzPts val="12000"/>
              <a:buNone/>
              <a:defRPr sz="12000">
                <a:solidFill>
                  <a:schemeClr val="dk2"/>
                </a:solidFill>
              </a:defRPr>
            </a:lvl2pPr>
            <a:lvl3pPr lvl="2" algn="ctr" rtl="0">
              <a:spcBef>
                <a:spcPts val="0"/>
              </a:spcBef>
              <a:spcAft>
                <a:spcPts val="0"/>
              </a:spcAft>
              <a:buClr>
                <a:schemeClr val="dk2"/>
              </a:buClr>
              <a:buSzPts val="12000"/>
              <a:buNone/>
              <a:defRPr sz="12000">
                <a:solidFill>
                  <a:schemeClr val="dk2"/>
                </a:solidFill>
              </a:defRPr>
            </a:lvl3pPr>
            <a:lvl4pPr lvl="3" algn="ctr" rtl="0">
              <a:spcBef>
                <a:spcPts val="0"/>
              </a:spcBef>
              <a:spcAft>
                <a:spcPts val="0"/>
              </a:spcAft>
              <a:buClr>
                <a:schemeClr val="dk2"/>
              </a:buClr>
              <a:buSzPts val="12000"/>
              <a:buNone/>
              <a:defRPr sz="12000">
                <a:solidFill>
                  <a:schemeClr val="dk2"/>
                </a:solidFill>
              </a:defRPr>
            </a:lvl4pPr>
            <a:lvl5pPr lvl="4" algn="ctr" rtl="0">
              <a:spcBef>
                <a:spcPts val="0"/>
              </a:spcBef>
              <a:spcAft>
                <a:spcPts val="0"/>
              </a:spcAft>
              <a:buClr>
                <a:schemeClr val="dk2"/>
              </a:buClr>
              <a:buSzPts val="12000"/>
              <a:buNone/>
              <a:defRPr sz="12000">
                <a:solidFill>
                  <a:schemeClr val="dk2"/>
                </a:solidFill>
              </a:defRPr>
            </a:lvl5pPr>
            <a:lvl6pPr lvl="5" algn="ctr" rtl="0">
              <a:spcBef>
                <a:spcPts val="0"/>
              </a:spcBef>
              <a:spcAft>
                <a:spcPts val="0"/>
              </a:spcAft>
              <a:buClr>
                <a:schemeClr val="dk2"/>
              </a:buClr>
              <a:buSzPts val="12000"/>
              <a:buNone/>
              <a:defRPr sz="12000">
                <a:solidFill>
                  <a:schemeClr val="dk2"/>
                </a:solidFill>
              </a:defRPr>
            </a:lvl6pPr>
            <a:lvl7pPr lvl="6" algn="ctr" rtl="0">
              <a:spcBef>
                <a:spcPts val="0"/>
              </a:spcBef>
              <a:spcAft>
                <a:spcPts val="0"/>
              </a:spcAft>
              <a:buClr>
                <a:schemeClr val="dk2"/>
              </a:buClr>
              <a:buSzPts val="12000"/>
              <a:buNone/>
              <a:defRPr sz="12000">
                <a:solidFill>
                  <a:schemeClr val="dk2"/>
                </a:solidFill>
              </a:defRPr>
            </a:lvl7pPr>
            <a:lvl8pPr lvl="7" algn="ctr" rtl="0">
              <a:spcBef>
                <a:spcPts val="0"/>
              </a:spcBef>
              <a:spcAft>
                <a:spcPts val="0"/>
              </a:spcAft>
              <a:buClr>
                <a:schemeClr val="dk2"/>
              </a:buClr>
              <a:buSzPts val="12000"/>
              <a:buNone/>
              <a:defRPr sz="12000">
                <a:solidFill>
                  <a:schemeClr val="dk2"/>
                </a:solidFill>
              </a:defRPr>
            </a:lvl8pPr>
            <a:lvl9pPr lvl="8" algn="ctr" rtl="0">
              <a:spcBef>
                <a:spcPts val="0"/>
              </a:spcBef>
              <a:spcAft>
                <a:spcPts val="0"/>
              </a:spcAft>
              <a:buClr>
                <a:schemeClr val="dk2"/>
              </a:buClr>
              <a:buSzPts val="12000"/>
              <a:buNone/>
              <a:defRPr sz="12000">
                <a:solidFill>
                  <a:schemeClr val="dk2"/>
                </a:solidFill>
              </a:defRPr>
            </a:lvl9pPr>
          </a:lstStyle>
          <a:p>
            <a:r>
              <a:t>xx%</a:t>
            </a:r>
          </a:p>
        </p:txBody>
      </p:sp>
      <p:sp>
        <p:nvSpPr>
          <p:cNvPr id="104" name="Google Shape;104;p23"/>
          <p:cNvSpPr txBox="1">
            <a:spLocks noGrp="1"/>
          </p:cNvSpPr>
          <p:nvPr>
            <p:ph type="body" idx="1"/>
          </p:nvPr>
        </p:nvSpPr>
        <p:spPr>
          <a:xfrm>
            <a:off x="475500" y="4406167"/>
            <a:ext cx="8222100" cy="17344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05" name="Google Shape;105;p23"/>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13251265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6"/>
        <p:cNvGrpSpPr/>
        <p:nvPr/>
      </p:nvGrpSpPr>
      <p:grpSpPr>
        <a:xfrm>
          <a:off x="0" y="0"/>
          <a:ext cx="0" cy="0"/>
          <a:chOff x="0" y="0"/>
          <a:chExt cx="0" cy="0"/>
        </a:xfrm>
      </p:grpSpPr>
      <p:sp>
        <p:nvSpPr>
          <p:cNvPr id="107" name="Google Shape;107;p24"/>
          <p:cNvSpPr txBox="1">
            <a:spLocks noGrp="1"/>
          </p:cNvSpPr>
          <p:nvPr>
            <p:ph type="sldNum" idx="12"/>
          </p:nvPr>
        </p:nvSpPr>
        <p:spPr>
          <a:xfrm>
            <a:off x="8523541" y="6260831"/>
            <a:ext cx="5487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a:solidFill>
                  <a:srgbClr val="737373"/>
                </a:solidFill>
              </a:rPr>
              <a:pPr/>
              <a:t>‹#›</a:t>
            </a:fld>
            <a:endParaRPr>
              <a:solidFill>
                <a:srgbClr val="737373"/>
              </a:solidFill>
            </a:endParaRPr>
          </a:p>
        </p:txBody>
      </p:sp>
    </p:spTree>
    <p:extLst>
      <p:ext uri="{BB962C8B-B14F-4D97-AF65-F5344CB8AC3E}">
        <p14:creationId xmlns:p14="http://schemas.microsoft.com/office/powerpoint/2010/main" val="42020023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lvl1pPr>
              <a:defRPr/>
            </a:lvl1pPr>
          </a:lstStyle>
          <a:p>
            <a:pPr>
              <a:defRPr/>
            </a:pPr>
            <a:fld id="{D8FCDD6A-0D26-4793-ABFB-E446E1789A8A}"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3425708698"/>
      </p:ext>
    </p:extLst>
  </p:cSld>
  <p:clrMapOvr>
    <a:masterClrMapping/>
  </p:clrMapOvr>
  <p:transition>
    <p:random/>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lvl1pPr>
              <a:defRPr/>
            </a:lvl1pPr>
          </a:lstStyle>
          <a:p>
            <a:pPr>
              <a:defRPr/>
            </a:pPr>
            <a:fld id="{8D78B899-B3C4-4C74-B35C-89DDD01179F9}"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708216581"/>
      </p:ext>
    </p:extLst>
  </p:cSld>
  <p:clrMapOvr>
    <a:masterClrMapping/>
  </p:clrMapOvr>
  <p:transition>
    <p:random/>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lvl1pPr>
              <a:defRPr/>
            </a:lvl1pPr>
          </a:lstStyle>
          <a:p>
            <a:pPr>
              <a:defRPr/>
            </a:pPr>
            <a:fld id="{EA49B8BA-9D73-4130-A39F-8AFC1B0E60F6}"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137523153"/>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6"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7" name="Rezervirano mjesto broja slajda 5"/>
          <p:cNvSpPr>
            <a:spLocks noGrp="1"/>
          </p:cNvSpPr>
          <p:nvPr>
            <p:ph type="sldNum" sz="quarter" idx="12"/>
          </p:nvPr>
        </p:nvSpPr>
        <p:spPr/>
        <p:txBody>
          <a:bodyPr/>
          <a:lstStyle>
            <a:lvl1pPr>
              <a:defRPr/>
            </a:lvl1pPr>
          </a:lstStyle>
          <a:p>
            <a:pPr>
              <a:defRPr/>
            </a:pPr>
            <a:fld id="{17B0CE20-554F-41EC-822E-0888CFC974C8}"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3638426104"/>
      </p:ext>
    </p:extLst>
  </p:cSld>
  <p:clrMapOvr>
    <a:masterClrMapping/>
  </p:clrMapOvr>
  <p:transition>
    <p:random/>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8"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9" name="Rezervirano mjesto broja slajda 5"/>
          <p:cNvSpPr>
            <a:spLocks noGrp="1"/>
          </p:cNvSpPr>
          <p:nvPr>
            <p:ph type="sldNum" sz="quarter" idx="12"/>
          </p:nvPr>
        </p:nvSpPr>
        <p:spPr/>
        <p:txBody>
          <a:bodyPr/>
          <a:lstStyle>
            <a:lvl1pPr>
              <a:defRPr/>
            </a:lvl1pPr>
          </a:lstStyle>
          <a:p>
            <a:pPr>
              <a:defRPr/>
            </a:pPr>
            <a:fld id="{9CF06290-D1FC-4434-9F2D-CF17507C7E20}"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2645280937"/>
      </p:ext>
    </p:extLst>
  </p:cSld>
  <p:clrMapOvr>
    <a:masterClrMapping/>
  </p:clrMapOvr>
  <p:transition>
    <p:random/>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4"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5" name="Rezervirano mjesto broja slajda 5"/>
          <p:cNvSpPr>
            <a:spLocks noGrp="1"/>
          </p:cNvSpPr>
          <p:nvPr>
            <p:ph type="sldNum" sz="quarter" idx="12"/>
          </p:nvPr>
        </p:nvSpPr>
        <p:spPr/>
        <p:txBody>
          <a:bodyPr/>
          <a:lstStyle>
            <a:lvl1pPr>
              <a:defRPr/>
            </a:lvl1pPr>
          </a:lstStyle>
          <a:p>
            <a:pPr>
              <a:defRPr/>
            </a:pPr>
            <a:fld id="{7225BBBB-206A-42E0-B066-846CED47729E}"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2572335259"/>
      </p:ext>
    </p:extLst>
  </p:cSld>
  <p:clrMapOvr>
    <a:masterClrMapping/>
  </p:clrMapOvr>
  <p:transition>
    <p:random/>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3"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4" name="Rezervirano mjesto broja slajda 5"/>
          <p:cNvSpPr>
            <a:spLocks noGrp="1"/>
          </p:cNvSpPr>
          <p:nvPr>
            <p:ph type="sldNum" sz="quarter" idx="12"/>
          </p:nvPr>
        </p:nvSpPr>
        <p:spPr/>
        <p:txBody>
          <a:bodyPr/>
          <a:lstStyle>
            <a:lvl1pPr>
              <a:defRPr/>
            </a:lvl1pPr>
          </a:lstStyle>
          <a:p>
            <a:pPr>
              <a:defRPr/>
            </a:pPr>
            <a:fld id="{BB09302A-71BF-4FF2-B976-26DD38AE0CBB}"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3993561579"/>
      </p:ext>
    </p:extLst>
  </p:cSld>
  <p:clrMapOvr>
    <a:masterClrMapping/>
  </p:clrMapOvr>
  <p:transition>
    <p:random/>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6"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7" name="Rezervirano mjesto broja slajda 5"/>
          <p:cNvSpPr>
            <a:spLocks noGrp="1"/>
          </p:cNvSpPr>
          <p:nvPr>
            <p:ph type="sldNum" sz="quarter" idx="12"/>
          </p:nvPr>
        </p:nvSpPr>
        <p:spPr/>
        <p:txBody>
          <a:bodyPr/>
          <a:lstStyle>
            <a:lvl1pPr>
              <a:defRPr/>
            </a:lvl1pPr>
          </a:lstStyle>
          <a:p>
            <a:pPr>
              <a:defRPr/>
            </a:pPr>
            <a:fld id="{E1A5755C-325E-4CB9-8F89-467C43CF52CE}"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199714777"/>
      </p:ext>
    </p:extLst>
  </p:cSld>
  <p:clrMapOvr>
    <a:masterClrMapping/>
  </p:clrMapOvr>
  <p:transition>
    <p:random/>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6"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7" name="Rezervirano mjesto broja slajda 5"/>
          <p:cNvSpPr>
            <a:spLocks noGrp="1"/>
          </p:cNvSpPr>
          <p:nvPr>
            <p:ph type="sldNum" sz="quarter" idx="12"/>
          </p:nvPr>
        </p:nvSpPr>
        <p:spPr/>
        <p:txBody>
          <a:bodyPr/>
          <a:lstStyle>
            <a:lvl1pPr>
              <a:defRPr/>
            </a:lvl1pPr>
          </a:lstStyle>
          <a:p>
            <a:pPr>
              <a:defRPr/>
            </a:pPr>
            <a:fld id="{54DBA3CD-B54D-4E9E-A8CC-35B54C09CBA9}"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4003028088"/>
      </p:ext>
    </p:extLst>
  </p:cSld>
  <p:clrMapOvr>
    <a:masterClrMapping/>
  </p:clrMapOvr>
  <p:transition>
    <p:random/>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lvl1pPr>
              <a:defRPr/>
            </a:lvl1pPr>
          </a:lstStyle>
          <a:p>
            <a:pPr>
              <a:defRPr/>
            </a:pPr>
            <a:fld id="{19FB6A1D-5333-430B-885C-95FE0FA65F90}"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824709523"/>
      </p:ext>
    </p:extLst>
  </p:cSld>
  <p:clrMapOvr>
    <a:masterClrMapping/>
  </p:clrMapOvr>
  <p:transition>
    <p:random/>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lvl1pPr>
              <a:defRPr/>
            </a:lvl1pPr>
          </a:lstStyle>
          <a:p>
            <a:pPr>
              <a:defRPr/>
            </a:pPr>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lvl1pPr>
              <a:defRPr/>
            </a:lvl1pPr>
          </a:lstStyle>
          <a:p>
            <a:pPr>
              <a:defRPr/>
            </a:pPr>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lvl1pPr>
              <a:defRPr/>
            </a:lvl1pPr>
          </a:lstStyle>
          <a:p>
            <a:pPr>
              <a:defRPr/>
            </a:pPr>
            <a:fld id="{3026ABB5-01BB-4203-84F9-CE475D15ABBB}" type="slidenum">
              <a:rPr lang="hr-HR">
                <a:solidFill>
                  <a:prstClr val="black">
                    <a:tint val="75000"/>
                  </a:prstClr>
                </a:solidFill>
              </a:rPr>
              <a:pPr>
                <a:defRPr/>
              </a:pPr>
              <a:t>‹#›</a:t>
            </a:fld>
            <a:endParaRPr lang="hr-HR">
              <a:solidFill>
                <a:prstClr val="black">
                  <a:tint val="75000"/>
                </a:prstClr>
              </a:solidFill>
            </a:endParaRPr>
          </a:p>
        </p:txBody>
      </p:sp>
    </p:spTree>
    <p:extLst>
      <p:ext uri="{BB962C8B-B14F-4D97-AF65-F5344CB8AC3E}">
        <p14:creationId xmlns:p14="http://schemas.microsoft.com/office/powerpoint/2010/main" val="860398364"/>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hr-HR" sz="3200" b="0" strike="noStrike" spc="-1">
              <a:solidFill>
                <a:srgbClr val="000000"/>
              </a:solidFill>
              <a:uFill>
                <a:solidFill>
                  <a:srgbClr val="FFFFFF"/>
                </a:solidFill>
              </a:uFill>
              <a:latin typeface="Arial" panose="020B0604020202020204"/>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7" name="PlaceHolder 3"/>
          <p:cNvSpPr>
            <a:spLocks noGrp="1"/>
          </p:cNvSpPr>
          <p:nvPr>
            <p:ph type="body"/>
          </p:nvPr>
        </p:nvSpPr>
        <p:spPr>
          <a:xfrm>
            <a:off x="45720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18" name="PlaceHolder 4"/>
          <p:cNvSpPr>
            <a:spLocks noGrp="1"/>
          </p:cNvSpPr>
          <p:nvPr>
            <p:ph type="body"/>
          </p:nvPr>
        </p:nvSpPr>
        <p:spPr>
          <a:xfrm>
            <a:off x="467424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endParaRPr lang="en-GB" sz="1800" b="0" strike="noStrike" spc="-1">
              <a:solidFill>
                <a:srgbClr val="FFFFFF"/>
              </a:solidFill>
              <a:uFill>
                <a:solidFill>
                  <a:srgbClr val="FFFFFF"/>
                </a:solidFill>
              </a:uFill>
              <a:latin typeface="Arial" panose="020B0604020202020204"/>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lstStyle/>
          <a:p>
            <a:endParaRPr lang="en-GB" sz="3200" b="0" strike="noStrike" spc="-1">
              <a:solidFill>
                <a:srgbClr val="FFFFFF"/>
              </a:solidFill>
              <a:uFill>
                <a:solidFill>
                  <a:srgbClr val="FFFFFF"/>
                </a:solidFill>
              </a:uFill>
              <a:latin typeface="Tahoma" panose="020B0604030504040204"/>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theme" Target="../theme/theme4.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4.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a:blip r:embed="rId14"/>
          <a:stretch>
            <a:fillRect/>
          </a:stretch>
        </a:blipFill>
        <a:effectLst/>
      </p:bgPr>
    </p:bg>
    <p:spTree>
      <p:nvGrpSpPr>
        <p:cNvPr id="1" name=""/>
        <p:cNvGrpSpPr/>
        <p:nvPr/>
      </p:nvGrpSpPr>
      <p:grpSpPr>
        <a:xfrm>
          <a:off x="0" y="0"/>
          <a:ext cx="0" cy="0"/>
          <a:chOff x="0" y="0"/>
          <a:chExt cx="0" cy="0"/>
        </a:xfrm>
      </p:grpSpPr>
      <p:sp>
        <p:nvSpPr>
          <p:cNvPr id="7" name="CustomShape 1"/>
          <p:cNvSpPr/>
          <p:nvPr/>
        </p:nvSpPr>
        <p:spPr>
          <a:xfrm>
            <a:off x="285840" y="2803680"/>
            <a:ext cx="1080" cy="3034800"/>
          </a:xfrm>
          <a:custGeom>
            <a:avLst/>
            <a:gdLst/>
            <a:ahLst/>
            <a:cxnLst/>
            <a:rect l="l" t="t" r="r" b="b"/>
            <a:pathLst>
              <a:path w="1" h="1912">
                <a:moveTo>
                  <a:pt x="0" y="0"/>
                </a:moveTo>
                <a:lnTo>
                  <a:pt x="0" y="6"/>
                </a:lnTo>
                <a:lnTo>
                  <a:pt x="0" y="6"/>
                </a:lnTo>
                <a:lnTo>
                  <a:pt x="0" y="60"/>
                </a:lnTo>
                <a:lnTo>
                  <a:pt x="0" y="1912"/>
                </a:lnTo>
                <a:lnTo>
                  <a:pt x="0" y="1912"/>
                </a:lnTo>
                <a:lnTo>
                  <a:pt x="0" y="0"/>
                </a:lnTo>
                <a:lnTo>
                  <a:pt x="0" y="0"/>
                </a:lnTo>
                <a:close/>
              </a:path>
            </a:pathLst>
          </a:custGeom>
          <a:solidFill>
            <a:srgbClr val="6BBA27"/>
          </a:solidFill>
          <a:ln w="9360">
            <a:noFill/>
          </a:ln>
        </p:spPr>
        <p:style>
          <a:lnRef idx="0">
            <a:srgbClr val="FFFFFF"/>
          </a:lnRef>
          <a:fillRef idx="0">
            <a:srgbClr val="FFFFFF"/>
          </a:fillRef>
          <a:effectRef idx="0">
            <a:srgbClr val="FFFFFF"/>
          </a:effectRef>
          <a:fontRef idx="minor"/>
        </p:style>
      </p:sp>
      <p:sp>
        <p:nvSpPr>
          <p:cNvPr id="2" name="CustomShape 2"/>
          <p:cNvSpPr/>
          <p:nvPr/>
        </p:nvSpPr>
        <p:spPr>
          <a:xfrm>
            <a:off x="3124080" y="6245280"/>
            <a:ext cx="2895120" cy="475920"/>
          </a:xfrm>
          <a:prstGeom prst="rect">
            <a:avLst/>
          </a:prstGeom>
          <a:noFill/>
          <a:ln w="9360">
            <a:noFill/>
          </a:ln>
        </p:spPr>
        <p:style>
          <a:lnRef idx="0">
            <a:srgbClr val="FFFFFF"/>
          </a:lnRef>
          <a:fillRef idx="0">
            <a:srgbClr val="FFFFFF"/>
          </a:fillRef>
          <a:effectRef idx="0">
            <a:srgbClr val="FFFFFF"/>
          </a:effectRef>
          <a:fontRef idx="minor"/>
        </p:style>
      </p:sp>
      <p:sp>
        <p:nvSpPr>
          <p:cNvPr id="3" name="CustomShape 3"/>
          <p:cNvSpPr/>
          <p:nvPr/>
        </p:nvSpPr>
        <p:spPr>
          <a:xfrm>
            <a:off x="457200" y="6245280"/>
            <a:ext cx="2133360" cy="475920"/>
          </a:xfrm>
          <a:prstGeom prst="rect">
            <a:avLst/>
          </a:prstGeom>
          <a:noFill/>
          <a:ln w="9360">
            <a:noFill/>
          </a:ln>
        </p:spPr>
        <p:style>
          <a:lnRef idx="0">
            <a:srgbClr val="FFFFFF"/>
          </a:lnRef>
          <a:fillRef idx="0">
            <a:srgbClr val="FFFFFF"/>
          </a:fillRef>
          <a:effectRef idx="0">
            <a:srgbClr val="FFFFFF"/>
          </a:effectRef>
          <a:fontRef idx="minor"/>
        </p:style>
      </p:sp>
      <p:sp>
        <p:nvSpPr>
          <p:cNvPr id="4" name="PlaceHolder 4"/>
          <p:cNvSpPr>
            <a:spLocks noGrp="1"/>
          </p:cNvSpPr>
          <p:nvPr>
            <p:ph type="sldNum"/>
          </p:nvPr>
        </p:nvSpPr>
        <p:spPr>
          <a:xfrm>
            <a:off x="6553080" y="6245280"/>
            <a:ext cx="2130120" cy="472680"/>
          </a:xfrm>
          <a:prstGeom prst="rect">
            <a:avLst/>
          </a:prstGeom>
        </p:spPr>
        <p:txBody>
          <a:bodyPr anchor="b"/>
          <a:lstStyle/>
          <a:p>
            <a:endParaRPr lang="hr-HR" sz="2400" b="0" strike="noStrike" spc="-1">
              <a:solidFill>
                <a:srgbClr val="000000"/>
              </a:solidFill>
              <a:uFill>
                <a:solidFill>
                  <a:srgbClr val="FFFFFF"/>
                </a:solidFill>
              </a:uFill>
              <a:latin typeface="Times New Roman" panose="02020603050405020304"/>
            </a:endParaRPr>
          </a:p>
        </p:txBody>
      </p:sp>
      <p:sp>
        <p:nvSpPr>
          <p:cNvPr id="5" name="PlaceHolder 5"/>
          <p:cNvSpPr>
            <a:spLocks noGrp="1"/>
          </p:cNvSpPr>
          <p:nvPr>
            <p:ph type="title"/>
          </p:nvPr>
        </p:nvSpPr>
        <p:spPr>
          <a:xfrm>
            <a:off x="457200" y="273600"/>
            <a:ext cx="8229240" cy="1144800"/>
          </a:xfrm>
          <a:prstGeom prst="rect">
            <a:avLst/>
          </a:prstGeom>
        </p:spPr>
        <p:txBody>
          <a:bodyPr lIns="0" tIns="0" rIns="0" bIns="0" anchor="ctr"/>
          <a:lstStyle/>
          <a:p>
            <a:r>
              <a:rPr lang="en-GB" sz="1800" b="0" strike="noStrike" spc="-1">
                <a:solidFill>
                  <a:srgbClr val="FFFFFF"/>
                </a:solidFill>
                <a:uFill>
                  <a:solidFill>
                    <a:srgbClr val="FFFFFF"/>
                  </a:solidFill>
                </a:uFill>
                <a:latin typeface="Arial" panose="020B0604020202020204"/>
              </a:rPr>
              <a:t>Kliknite za uređivanje oblika naslova teksta</a:t>
            </a:r>
          </a:p>
        </p:txBody>
      </p:sp>
      <p:sp>
        <p:nvSpPr>
          <p:cNvPr id="6" name="PlaceHolder 6"/>
          <p:cNvSpPr>
            <a:spLocks noGrp="1"/>
          </p:cNvSpPr>
          <p:nvPr>
            <p:ph type="body"/>
          </p:nvPr>
        </p:nvSpPr>
        <p:spPr>
          <a:xfrm>
            <a:off x="457200" y="1604520"/>
            <a:ext cx="8229240" cy="3977280"/>
          </a:xfrm>
          <a:prstGeom prst="rect">
            <a:avLst/>
          </a:prstGeom>
        </p:spPr>
        <p:txBody>
          <a:bodyPr lIns="0" tIns="0" rIns="0" bIns="0"/>
          <a:lstStyle/>
          <a:p>
            <a:pPr marL="431800" indent="-323850">
              <a:buClr>
                <a:srgbClr val="000000"/>
              </a:buClr>
              <a:buSzPct val="45000"/>
              <a:buFont typeface="Wingdings" panose="05000000000000000000" pitchFamily="2" charset="2"/>
              <a:buChar char=""/>
            </a:pPr>
            <a:r>
              <a:rPr lang="en-GB" sz="3200" b="0" strike="noStrike" spc="-1">
                <a:solidFill>
                  <a:srgbClr val="FFFFFF"/>
                </a:solidFill>
                <a:uFill>
                  <a:solidFill>
                    <a:srgbClr val="FFFFFF"/>
                  </a:solidFill>
                </a:uFill>
                <a:latin typeface="Tahoma" panose="020B0604030504040204"/>
              </a:rPr>
              <a:t>Kliknite za uređivanje oblika teksta</a:t>
            </a:r>
          </a:p>
          <a:p>
            <a:pPr marL="864235" lvl="1" indent="-323850">
              <a:buClr>
                <a:srgbClr val="000000"/>
              </a:buClr>
              <a:buSzPct val="75000"/>
              <a:buFont typeface="Symbol" panose="05050102010706020507" charset="2"/>
              <a:buChar char=""/>
            </a:pPr>
            <a:r>
              <a:rPr lang="en-GB" sz="2400" b="0" strike="noStrike" spc="-1">
                <a:solidFill>
                  <a:srgbClr val="FFFFFF"/>
                </a:solidFill>
                <a:uFill>
                  <a:solidFill>
                    <a:srgbClr val="FFFFFF"/>
                  </a:solidFill>
                </a:uFill>
                <a:latin typeface="Tahoma" panose="020B0604030504040204"/>
              </a:rPr>
              <a:t>Druga razina konture</a:t>
            </a:r>
          </a:p>
          <a:p>
            <a:pPr marL="1296035" lvl="2" indent="-288290">
              <a:buClr>
                <a:srgbClr val="000000"/>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Treća razina konture</a:t>
            </a:r>
          </a:p>
          <a:p>
            <a:pPr marL="1727835" lvl="3" indent="-215900">
              <a:buClr>
                <a:srgbClr val="000000"/>
              </a:buClr>
              <a:buSzPct val="75000"/>
              <a:buFont typeface="Symbol" panose="05050102010706020507" charset="2"/>
              <a:buChar char=""/>
            </a:pPr>
            <a:r>
              <a:rPr lang="en-GB" sz="2000" b="0" strike="noStrike" spc="-1">
                <a:solidFill>
                  <a:srgbClr val="FFFFFF"/>
                </a:solidFill>
                <a:uFill>
                  <a:solidFill>
                    <a:srgbClr val="FFFFFF"/>
                  </a:solidFill>
                </a:uFill>
                <a:latin typeface="Tahoma" panose="020B0604030504040204"/>
              </a:rPr>
              <a:t>Četvrta razina kontura</a:t>
            </a:r>
          </a:p>
          <a:p>
            <a:pPr marL="2160270" lvl="4" indent="-215900">
              <a:buClr>
                <a:srgbClr val="000000"/>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Peta razina kontura</a:t>
            </a:r>
          </a:p>
          <a:p>
            <a:pPr marL="2592070" lvl="5" indent="-215900">
              <a:buClr>
                <a:srgbClr val="000000"/>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Šesta razina kontura</a:t>
            </a:r>
          </a:p>
          <a:p>
            <a:pPr marL="3023870" lvl="6" indent="-215900">
              <a:buClr>
                <a:srgbClr val="000000"/>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Sedma razina konture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40" name="Picture 9"/>
          <p:cNvPicPr/>
          <p:nvPr/>
        </p:nvPicPr>
        <p:blipFill>
          <a:blip r:embed="rId14"/>
          <a:stretch>
            <a:fillRect/>
          </a:stretch>
        </p:blipFill>
        <p:spPr>
          <a:xfrm>
            <a:off x="0" y="0"/>
            <a:ext cx="9156240" cy="6857640"/>
          </a:xfrm>
          <a:prstGeom prst="rect">
            <a:avLst/>
          </a:prstGeom>
          <a:ln w="9360">
            <a:noFill/>
          </a:ln>
        </p:spPr>
      </p:pic>
      <p:sp>
        <p:nvSpPr>
          <p:cNvPr id="41" name="PlaceHolder 1"/>
          <p:cNvSpPr>
            <a:spLocks noGrp="1"/>
          </p:cNvSpPr>
          <p:nvPr>
            <p:ph type="title"/>
          </p:nvPr>
        </p:nvSpPr>
        <p:spPr>
          <a:xfrm>
            <a:off x="457200" y="190440"/>
            <a:ext cx="8229240" cy="582120"/>
          </a:xfrm>
          <a:prstGeom prst="rect">
            <a:avLst/>
          </a:prstGeom>
        </p:spPr>
        <p:txBody>
          <a:bodyPr lIns="90000" tIns="45000" rIns="90000" bIns="45000" anchor="ctr"/>
          <a:lstStyle/>
          <a:p>
            <a:pPr>
              <a:lnSpc>
                <a:spcPct val="100000"/>
              </a:lnSpc>
            </a:pPr>
            <a:r>
              <a:rPr lang="en-GB" sz="3600" b="0" strike="noStrike" spc="-1">
                <a:solidFill>
                  <a:srgbClr val="000000"/>
                </a:solidFill>
                <a:uFill>
                  <a:solidFill>
                    <a:srgbClr val="FFFFFF"/>
                  </a:solidFill>
                </a:uFill>
                <a:latin typeface="Arial" panose="020B0604020202020204"/>
                <a:ea typeface="SimSun" panose="02010600030101010101" pitchFamily="2" charset="-122"/>
              </a:rPr>
              <a:t>Click to edit Master title style</a:t>
            </a:r>
            <a:endParaRPr lang="en-GB" sz="1800" b="0" strike="noStrike" spc="-1">
              <a:solidFill>
                <a:srgbClr val="FFFFFF"/>
              </a:solidFill>
              <a:uFill>
                <a:solidFill>
                  <a:srgbClr val="FFFFFF"/>
                </a:solidFill>
              </a:uFill>
              <a:latin typeface="Arial" panose="020B0604020202020204"/>
            </a:endParaRPr>
          </a:p>
        </p:txBody>
      </p:sp>
      <p:sp>
        <p:nvSpPr>
          <p:cNvPr id="42" name="PlaceHolder 2"/>
          <p:cNvSpPr>
            <a:spLocks noGrp="1"/>
          </p:cNvSpPr>
          <p:nvPr>
            <p:ph type="body"/>
          </p:nvPr>
        </p:nvSpPr>
        <p:spPr>
          <a:xfrm>
            <a:off x="457200" y="1174680"/>
            <a:ext cx="8229240" cy="4952520"/>
          </a:xfrm>
          <a:prstGeom prst="rect">
            <a:avLst/>
          </a:prstGeom>
        </p:spPr>
        <p:txBody>
          <a:bodyPr lIns="90000" tIns="45000" rIns="90000" bIns="45000"/>
          <a:lstStyle/>
          <a:p>
            <a:pPr marL="431800" indent="-323850">
              <a:buClr>
                <a:srgbClr val="000000"/>
              </a:buClr>
              <a:buSzPct val="45000"/>
              <a:buFont typeface="Wingdings" panose="05000000000000000000" pitchFamily="2"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Kliknite za uređivanje oblika teksta</a:t>
            </a:r>
            <a:endParaRPr lang="en-GB" sz="3200" b="0" strike="noStrike" spc="-1">
              <a:solidFill>
                <a:srgbClr val="000000"/>
              </a:solidFill>
              <a:uFill>
                <a:solidFill>
                  <a:srgbClr val="FFFFFF"/>
                </a:solidFill>
              </a:uFill>
              <a:latin typeface="Arial" panose="020B0604020202020204"/>
            </a:endParaRPr>
          </a:p>
          <a:p>
            <a:pPr marL="864235" lvl="1" indent="-323850">
              <a:buClr>
                <a:srgbClr val="000000"/>
              </a:buClr>
              <a:buSzPct val="75000"/>
              <a:buFont typeface="Symbol" panose="05050102010706020507"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Druga razina konture</a:t>
            </a:r>
            <a:endParaRPr lang="en-GB" sz="3200" b="0" strike="noStrike" spc="-1">
              <a:solidFill>
                <a:srgbClr val="000000"/>
              </a:solidFill>
              <a:uFill>
                <a:solidFill>
                  <a:srgbClr val="FFFFFF"/>
                </a:solidFill>
              </a:uFill>
              <a:latin typeface="Arial" panose="020B0604020202020204"/>
            </a:endParaRPr>
          </a:p>
          <a:p>
            <a:pPr marL="1296035" lvl="2" indent="-288290">
              <a:buClr>
                <a:srgbClr val="000000"/>
              </a:buClr>
              <a:buSzPct val="45000"/>
              <a:buFont typeface="Wingdings" panose="05000000000000000000" pitchFamily="2"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Treća razina konture</a:t>
            </a:r>
            <a:endParaRPr lang="en-GB" sz="3200" b="0" strike="noStrike" spc="-1">
              <a:solidFill>
                <a:srgbClr val="000000"/>
              </a:solidFill>
              <a:uFill>
                <a:solidFill>
                  <a:srgbClr val="FFFFFF"/>
                </a:solidFill>
              </a:uFill>
              <a:latin typeface="Arial" panose="020B0604020202020204"/>
            </a:endParaRPr>
          </a:p>
          <a:p>
            <a:pPr marL="1727835" lvl="3" indent="-215900">
              <a:buClr>
                <a:srgbClr val="000000"/>
              </a:buClr>
              <a:buSzPct val="75000"/>
              <a:buFont typeface="Symbol" panose="05050102010706020507"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Četvrta razina kontura</a:t>
            </a:r>
            <a:endParaRPr lang="en-GB" sz="3200" b="0" strike="noStrike" spc="-1">
              <a:solidFill>
                <a:srgbClr val="000000"/>
              </a:solidFill>
              <a:uFill>
                <a:solidFill>
                  <a:srgbClr val="FFFFFF"/>
                </a:solidFill>
              </a:uFill>
              <a:latin typeface="Arial" panose="020B0604020202020204"/>
            </a:endParaRPr>
          </a:p>
          <a:p>
            <a:pPr marL="2160270" lvl="4" indent="-215900">
              <a:buClr>
                <a:srgbClr val="000000"/>
              </a:buClr>
              <a:buSzPct val="45000"/>
              <a:buFont typeface="Wingdings" panose="05000000000000000000" pitchFamily="2"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Peta razina kontura</a:t>
            </a:r>
            <a:endParaRPr lang="en-GB" sz="3200" b="0" strike="noStrike" spc="-1">
              <a:solidFill>
                <a:srgbClr val="000000"/>
              </a:solidFill>
              <a:uFill>
                <a:solidFill>
                  <a:srgbClr val="FFFFFF"/>
                </a:solidFill>
              </a:uFill>
              <a:latin typeface="Arial" panose="020B0604020202020204"/>
            </a:endParaRPr>
          </a:p>
          <a:p>
            <a:pPr marL="2592070" lvl="5" indent="-215900">
              <a:buClr>
                <a:srgbClr val="000000"/>
              </a:buClr>
              <a:buSzPct val="45000"/>
              <a:buFont typeface="Wingdings" panose="05000000000000000000" pitchFamily="2"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Šesta razina kontura</a:t>
            </a:r>
            <a:endParaRPr lang="en-GB" sz="3200" b="0" strike="noStrike" spc="-1">
              <a:solidFill>
                <a:srgbClr val="000000"/>
              </a:solidFill>
              <a:uFill>
                <a:solidFill>
                  <a:srgbClr val="FFFFFF"/>
                </a:solidFill>
              </a:uFill>
              <a:latin typeface="Arial" panose="020B0604020202020204"/>
            </a:endParaRPr>
          </a:p>
          <a:p>
            <a:pPr marL="342900" indent="-342900">
              <a:lnSpc>
                <a:spcPct val="100000"/>
              </a:lnSpc>
              <a:buClr>
                <a:srgbClr val="000000"/>
              </a:buClr>
              <a:buFont typeface="Symbol" panose="05050102010706020507" charset="2"/>
              <a:buChar char=""/>
            </a:pPr>
            <a:r>
              <a:rPr lang="en-GB" sz="3200" b="0" strike="noStrike" spc="-1">
                <a:solidFill>
                  <a:srgbClr val="000000"/>
                </a:solidFill>
                <a:uFill>
                  <a:solidFill>
                    <a:srgbClr val="FFFFFF"/>
                  </a:solidFill>
                </a:uFill>
                <a:latin typeface="Arial" panose="020B0604020202020204"/>
                <a:ea typeface="SimSun" panose="02010600030101010101" pitchFamily="2" charset="-122"/>
              </a:rPr>
              <a:t>Sedma razina kontureClick to edit Master text styles</a:t>
            </a:r>
            <a:endParaRPr lang="en-GB" sz="3200" b="0" strike="noStrike" spc="-1">
              <a:solidFill>
                <a:srgbClr val="000000"/>
              </a:solidFill>
              <a:uFill>
                <a:solidFill>
                  <a:srgbClr val="FFFFFF"/>
                </a:solidFill>
              </a:uFill>
              <a:latin typeface="Arial" panose="020B0604020202020204"/>
            </a:endParaRPr>
          </a:p>
          <a:p>
            <a:pPr marL="742950" lvl="1" indent="-285750">
              <a:lnSpc>
                <a:spcPct val="100000"/>
              </a:lnSpc>
              <a:buClr>
                <a:srgbClr val="000000"/>
              </a:buClr>
              <a:buFont typeface="Symbol" panose="05050102010706020507" charset="2"/>
              <a:buChar char=""/>
            </a:pPr>
            <a:r>
              <a:rPr lang="en-GB" sz="2800" b="0" strike="noStrike" spc="-1">
                <a:solidFill>
                  <a:srgbClr val="000000"/>
                </a:solidFill>
                <a:uFill>
                  <a:solidFill>
                    <a:srgbClr val="FFFFFF"/>
                  </a:solidFill>
                </a:uFill>
                <a:latin typeface="Arial" panose="020B0604020202020204"/>
                <a:ea typeface="SimSun" panose="02010600030101010101" pitchFamily="2" charset="-122"/>
              </a:rPr>
              <a:t>Second level</a:t>
            </a:r>
            <a:endParaRPr lang="en-GB" sz="3200" b="0" strike="noStrike" spc="-1">
              <a:solidFill>
                <a:srgbClr val="000000"/>
              </a:solidFill>
              <a:uFill>
                <a:solidFill>
                  <a:srgbClr val="FFFFFF"/>
                </a:solidFill>
              </a:uFill>
              <a:latin typeface="Arial" panose="020B0604020202020204"/>
            </a:endParaRPr>
          </a:p>
          <a:p>
            <a:pPr marL="1143000" lvl="2" indent="-227965">
              <a:lnSpc>
                <a:spcPct val="100000"/>
              </a:lnSpc>
              <a:buClr>
                <a:srgbClr val="000000"/>
              </a:buClr>
              <a:buFont typeface="Symbol" panose="05050102010706020507" charset="2"/>
              <a:buChar char=""/>
            </a:pPr>
            <a:r>
              <a:rPr lang="en-GB" sz="2400" b="0" strike="noStrike" spc="-1">
                <a:solidFill>
                  <a:srgbClr val="000000"/>
                </a:solidFill>
                <a:uFill>
                  <a:solidFill>
                    <a:srgbClr val="FFFFFF"/>
                  </a:solidFill>
                </a:uFill>
                <a:latin typeface="Arial" panose="020B0604020202020204"/>
                <a:ea typeface="SimSun" panose="02010600030101010101" pitchFamily="2" charset="-122"/>
              </a:rPr>
              <a:t>Third level</a:t>
            </a:r>
            <a:endParaRPr lang="en-GB" sz="3200" b="0" strike="noStrike" spc="-1">
              <a:solidFill>
                <a:srgbClr val="000000"/>
              </a:solidFill>
              <a:uFill>
                <a:solidFill>
                  <a:srgbClr val="FFFFFF"/>
                </a:solidFill>
              </a:uFill>
              <a:latin typeface="Arial" panose="020B0604020202020204"/>
            </a:endParaRPr>
          </a:p>
          <a:p>
            <a:pPr marL="1600200" lvl="3" indent="-227965">
              <a:lnSpc>
                <a:spcPct val="100000"/>
              </a:lnSpc>
              <a:buClr>
                <a:srgbClr val="000000"/>
              </a:buClr>
              <a:buFont typeface="Symbol" panose="05050102010706020507" charset="2"/>
              <a:buChar char=""/>
            </a:pPr>
            <a:r>
              <a:rPr lang="en-GB" sz="2000" b="0" strike="noStrike" spc="-1">
                <a:solidFill>
                  <a:srgbClr val="000000"/>
                </a:solidFill>
                <a:uFill>
                  <a:solidFill>
                    <a:srgbClr val="FFFFFF"/>
                  </a:solidFill>
                </a:uFill>
                <a:latin typeface="Arial" panose="020B0604020202020204"/>
                <a:ea typeface="SimSun" panose="02010600030101010101" pitchFamily="2" charset="-122"/>
              </a:rPr>
              <a:t>Fourth level</a:t>
            </a:r>
            <a:endParaRPr lang="en-GB" sz="3200" b="0" strike="noStrike" spc="-1">
              <a:solidFill>
                <a:srgbClr val="000000"/>
              </a:solidFill>
              <a:uFill>
                <a:solidFill>
                  <a:srgbClr val="FFFFFF"/>
                </a:solidFill>
              </a:uFill>
              <a:latin typeface="Arial" panose="020B0604020202020204"/>
            </a:endParaRPr>
          </a:p>
          <a:p>
            <a:pPr marL="2057400" lvl="4" indent="-227965">
              <a:lnSpc>
                <a:spcPct val="100000"/>
              </a:lnSpc>
              <a:buClr>
                <a:srgbClr val="000000"/>
              </a:buClr>
              <a:buFont typeface="StarSymbol"/>
              <a:buChar char="»"/>
            </a:pPr>
            <a:r>
              <a:rPr lang="en-GB" sz="2000" b="0" strike="noStrike" spc="-1">
                <a:solidFill>
                  <a:srgbClr val="000000"/>
                </a:solidFill>
                <a:uFill>
                  <a:solidFill>
                    <a:srgbClr val="FFFFFF"/>
                  </a:solidFill>
                </a:uFill>
                <a:latin typeface="Arial" panose="020B0604020202020204"/>
                <a:ea typeface="SimSun" panose="02010600030101010101" pitchFamily="2" charset="-122"/>
              </a:rPr>
              <a:t>Fifth level</a:t>
            </a:r>
            <a:endParaRPr lang="en-GB" sz="3200" b="0" strike="noStrike" spc="-1">
              <a:solidFill>
                <a:srgbClr val="000000"/>
              </a:solidFill>
              <a:uFill>
                <a:solidFill>
                  <a:srgbClr val="FFFFFF"/>
                </a:solidFill>
              </a:uFill>
              <a:latin typeface="Arial" panose="020B0604020202020204"/>
            </a:endParaRPr>
          </a:p>
        </p:txBody>
      </p:sp>
      <p:sp>
        <p:nvSpPr>
          <p:cNvPr id="43" name="PlaceHolder 3"/>
          <p:cNvSpPr>
            <a:spLocks noGrp="1"/>
          </p:cNvSpPr>
          <p:nvPr>
            <p:ph type="dt"/>
          </p:nvPr>
        </p:nvSpPr>
        <p:spPr>
          <a:xfrm>
            <a:off x="457200" y="6245280"/>
            <a:ext cx="2133360" cy="475920"/>
          </a:xfrm>
          <a:prstGeom prst="rect">
            <a:avLst/>
          </a:prstGeom>
        </p:spPr>
        <p:txBody>
          <a:bodyPr/>
          <a:lstStyle/>
          <a:p>
            <a:endParaRPr lang="hr-HR" sz="2400" b="0" strike="noStrike" spc="-1">
              <a:solidFill>
                <a:srgbClr val="000000"/>
              </a:solidFill>
              <a:uFill>
                <a:solidFill>
                  <a:srgbClr val="FFFFFF"/>
                </a:solidFill>
              </a:uFill>
              <a:latin typeface="Times New Roman" panose="02020603050405020304"/>
            </a:endParaRPr>
          </a:p>
        </p:txBody>
      </p:sp>
      <p:sp>
        <p:nvSpPr>
          <p:cNvPr id="44" name="PlaceHolder 4"/>
          <p:cNvSpPr>
            <a:spLocks noGrp="1"/>
          </p:cNvSpPr>
          <p:nvPr>
            <p:ph type="ftr"/>
          </p:nvPr>
        </p:nvSpPr>
        <p:spPr>
          <a:xfrm>
            <a:off x="3124080" y="6245280"/>
            <a:ext cx="2895120" cy="475920"/>
          </a:xfrm>
          <a:prstGeom prst="rect">
            <a:avLst/>
          </a:prstGeom>
        </p:spPr>
        <p:txBody>
          <a:bodyPr/>
          <a:lstStyle/>
          <a:p>
            <a:endParaRPr lang="hr-HR" sz="2400" b="0" strike="noStrike" spc="-1">
              <a:solidFill>
                <a:srgbClr val="000000"/>
              </a:solidFill>
              <a:uFill>
                <a:solidFill>
                  <a:srgbClr val="FFFFFF"/>
                </a:solidFill>
              </a:uFill>
              <a:latin typeface="Times New Roman" panose="02020603050405020304"/>
            </a:endParaRPr>
          </a:p>
        </p:txBody>
      </p:sp>
      <p:sp>
        <p:nvSpPr>
          <p:cNvPr id="45" name="PlaceHolder 5"/>
          <p:cNvSpPr>
            <a:spLocks noGrp="1"/>
          </p:cNvSpPr>
          <p:nvPr>
            <p:ph type="sldNum"/>
          </p:nvPr>
        </p:nvSpPr>
        <p:spPr>
          <a:xfrm>
            <a:off x="6553080" y="6245280"/>
            <a:ext cx="2133360" cy="475920"/>
          </a:xfrm>
          <a:prstGeom prst="rect">
            <a:avLst/>
          </a:prstGeom>
        </p:spPr>
        <p:txBody>
          <a:bodyPr/>
          <a:lstStyle/>
          <a:p>
            <a:endParaRPr lang="hr-HR" sz="2400" b="0" strike="noStrike" spc="-1">
              <a:solidFill>
                <a:srgbClr val="000000"/>
              </a:solidFill>
              <a:uFill>
                <a:solidFill>
                  <a:srgbClr val="FFFFFF"/>
                </a:solidFill>
              </a:uFill>
              <a:latin typeface="Times New Roman" panose="02020603050405020304"/>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800000"/>
        </a:solidFill>
        <a:effectLst/>
      </p:bgPr>
    </p:bg>
    <p:spTree>
      <p:nvGrpSpPr>
        <p:cNvPr id="1" name=""/>
        <p:cNvGrpSpPr/>
        <p:nvPr/>
      </p:nvGrpSpPr>
      <p:grpSpPr>
        <a:xfrm>
          <a:off x="0" y="0"/>
          <a:ext cx="0" cy="0"/>
          <a:chOff x="0" y="0"/>
          <a:chExt cx="0" cy="0"/>
        </a:xfrm>
      </p:grpSpPr>
      <p:sp>
        <p:nvSpPr>
          <p:cNvPr id="80" name="CustomShape 1"/>
          <p:cNvSpPr/>
          <p:nvPr/>
        </p:nvSpPr>
        <p:spPr>
          <a:xfrm>
            <a:off x="8305920" y="1440"/>
            <a:ext cx="834840" cy="6852960"/>
          </a:xfrm>
          <a:prstGeom prst="rect">
            <a:avLst/>
          </a:prstGeom>
          <a:gradFill>
            <a:gsLst>
              <a:gs pos="0">
                <a:srgbClr val="0F0F0F"/>
              </a:gs>
              <a:gs pos="100000">
                <a:srgbClr val="000000"/>
              </a:gs>
            </a:gsLst>
            <a:lin ang="10800000"/>
          </a:gradFill>
          <a:ln w="9360">
            <a:noFill/>
          </a:ln>
        </p:spPr>
        <p:style>
          <a:lnRef idx="0">
            <a:srgbClr val="FFFFFF"/>
          </a:lnRef>
          <a:fillRef idx="0">
            <a:srgbClr val="FFFFFF"/>
          </a:fillRef>
          <a:effectRef idx="0">
            <a:srgbClr val="FFFFFF"/>
          </a:effectRef>
          <a:fontRef idx="minor"/>
        </p:style>
      </p:sp>
      <p:sp>
        <p:nvSpPr>
          <p:cNvPr id="81" name="CustomShape 2"/>
          <p:cNvSpPr/>
          <p:nvPr/>
        </p:nvSpPr>
        <p:spPr>
          <a:xfrm>
            <a:off x="1676520" y="0"/>
            <a:ext cx="301320" cy="6854400"/>
          </a:xfrm>
          <a:prstGeom prst="rect">
            <a:avLst/>
          </a:prstGeom>
          <a:gradFill>
            <a:gsLst>
              <a:gs pos="0">
                <a:srgbClr val="602000"/>
              </a:gs>
              <a:gs pos="100000">
                <a:srgbClr val="800000"/>
              </a:gs>
            </a:gsLst>
            <a:lin ang="10800000"/>
          </a:gradFill>
          <a:ln w="9360">
            <a:noFill/>
          </a:ln>
        </p:spPr>
        <p:style>
          <a:lnRef idx="0">
            <a:srgbClr val="FFFFFF"/>
          </a:lnRef>
          <a:fillRef idx="0">
            <a:srgbClr val="FFFFFF"/>
          </a:fillRef>
          <a:effectRef idx="0">
            <a:srgbClr val="FFFFFF"/>
          </a:effectRef>
          <a:fontRef idx="minor"/>
        </p:style>
      </p:sp>
      <p:sp>
        <p:nvSpPr>
          <p:cNvPr id="82" name="CustomShape 3"/>
          <p:cNvSpPr/>
          <p:nvPr/>
        </p:nvSpPr>
        <p:spPr>
          <a:xfrm>
            <a:off x="2743200" y="0"/>
            <a:ext cx="682200" cy="6854400"/>
          </a:xfrm>
          <a:prstGeom prst="rect">
            <a:avLst/>
          </a:prstGeom>
          <a:gradFill>
            <a:gsLst>
              <a:gs pos="0">
                <a:srgbClr val="602000"/>
              </a:gs>
              <a:gs pos="100000">
                <a:srgbClr val="800000"/>
              </a:gs>
            </a:gsLst>
            <a:lin ang="10800000"/>
          </a:gradFill>
          <a:ln w="9360">
            <a:noFill/>
          </a:ln>
        </p:spPr>
        <p:style>
          <a:lnRef idx="0">
            <a:srgbClr val="FFFFFF"/>
          </a:lnRef>
          <a:fillRef idx="0">
            <a:srgbClr val="FFFFFF"/>
          </a:fillRef>
          <a:effectRef idx="0">
            <a:srgbClr val="FFFFFF"/>
          </a:effectRef>
          <a:fontRef idx="minor"/>
        </p:style>
      </p:sp>
      <p:sp>
        <p:nvSpPr>
          <p:cNvPr id="83" name="CustomShape 4"/>
          <p:cNvSpPr/>
          <p:nvPr/>
        </p:nvSpPr>
        <p:spPr>
          <a:xfrm>
            <a:off x="3581280" y="0"/>
            <a:ext cx="377640" cy="6854400"/>
          </a:xfrm>
          <a:prstGeom prst="rect">
            <a:avLst/>
          </a:prstGeom>
          <a:solidFill>
            <a:srgbClr val="800000"/>
          </a:solidFill>
          <a:ln w="9360">
            <a:noFill/>
          </a:ln>
        </p:spPr>
        <p:style>
          <a:lnRef idx="0">
            <a:srgbClr val="FFFFFF"/>
          </a:lnRef>
          <a:fillRef idx="0">
            <a:srgbClr val="FFFFFF"/>
          </a:fillRef>
          <a:effectRef idx="0">
            <a:srgbClr val="FFFFFF"/>
          </a:effectRef>
          <a:fontRef idx="minor"/>
        </p:style>
      </p:sp>
      <p:sp>
        <p:nvSpPr>
          <p:cNvPr id="84" name="CustomShape 5"/>
          <p:cNvSpPr/>
          <p:nvPr/>
        </p:nvSpPr>
        <p:spPr>
          <a:xfrm>
            <a:off x="2133720" y="0"/>
            <a:ext cx="606240" cy="6854400"/>
          </a:xfrm>
          <a:prstGeom prst="rect">
            <a:avLst/>
          </a:prstGeom>
          <a:gradFill>
            <a:gsLst>
              <a:gs pos="0">
                <a:srgbClr val="8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85" name="CustomShape 6"/>
          <p:cNvSpPr/>
          <p:nvPr/>
        </p:nvSpPr>
        <p:spPr>
          <a:xfrm>
            <a:off x="762120" y="0"/>
            <a:ext cx="910800" cy="6854400"/>
          </a:xfrm>
          <a:prstGeom prst="rect">
            <a:avLst/>
          </a:prstGeom>
          <a:gradFill>
            <a:gsLst>
              <a:gs pos="0">
                <a:srgbClr val="8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86" name="CustomShape 7"/>
          <p:cNvSpPr/>
          <p:nvPr/>
        </p:nvSpPr>
        <p:spPr>
          <a:xfrm>
            <a:off x="457200" y="0"/>
            <a:ext cx="301320" cy="6854400"/>
          </a:xfrm>
          <a:prstGeom prst="rect">
            <a:avLst/>
          </a:prstGeom>
          <a:gradFill>
            <a:gsLst>
              <a:gs pos="0">
                <a:srgbClr val="602000"/>
              </a:gs>
              <a:gs pos="50000">
                <a:srgbClr val="511B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87" name="CustomShape 8"/>
          <p:cNvSpPr/>
          <p:nvPr/>
        </p:nvSpPr>
        <p:spPr>
          <a:xfrm>
            <a:off x="0" y="0"/>
            <a:ext cx="453600" cy="6854400"/>
          </a:xfrm>
          <a:prstGeom prst="rect">
            <a:avLst/>
          </a:prstGeom>
          <a:gradFill>
            <a:gsLst>
              <a:gs pos="0">
                <a:srgbClr val="602000"/>
              </a:gs>
              <a:gs pos="100000">
                <a:srgbClr val="4C1900"/>
              </a:gs>
            </a:gsLst>
            <a:lin ang="10800000"/>
          </a:gradFill>
          <a:ln w="9360">
            <a:noFill/>
          </a:ln>
        </p:spPr>
        <p:style>
          <a:lnRef idx="0">
            <a:srgbClr val="FFFFFF"/>
          </a:lnRef>
          <a:fillRef idx="0">
            <a:srgbClr val="FFFFFF"/>
          </a:fillRef>
          <a:effectRef idx="0">
            <a:srgbClr val="FFFFFF"/>
          </a:effectRef>
          <a:fontRef idx="minor"/>
        </p:style>
      </p:sp>
      <p:sp>
        <p:nvSpPr>
          <p:cNvPr id="88" name="CustomShape 9"/>
          <p:cNvSpPr/>
          <p:nvPr/>
        </p:nvSpPr>
        <p:spPr>
          <a:xfrm>
            <a:off x="3429000" y="0"/>
            <a:ext cx="377640" cy="6854400"/>
          </a:xfrm>
          <a:prstGeom prst="rect">
            <a:avLst/>
          </a:prstGeom>
          <a:gradFill>
            <a:gsLst>
              <a:gs pos="0">
                <a:srgbClr val="8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89" name="CustomShape 10"/>
          <p:cNvSpPr/>
          <p:nvPr/>
        </p:nvSpPr>
        <p:spPr>
          <a:xfrm>
            <a:off x="4419720" y="0"/>
            <a:ext cx="834840" cy="6854400"/>
          </a:xfrm>
          <a:prstGeom prst="rect">
            <a:avLst/>
          </a:prstGeom>
          <a:gradFill>
            <a:gsLst>
              <a:gs pos="0">
                <a:srgbClr val="602000"/>
              </a:gs>
              <a:gs pos="100000">
                <a:srgbClr val="800000"/>
              </a:gs>
            </a:gsLst>
            <a:lin ang="10800000"/>
          </a:gradFill>
          <a:ln w="9360">
            <a:noFill/>
          </a:ln>
        </p:spPr>
        <p:style>
          <a:lnRef idx="0">
            <a:srgbClr val="FFFFFF"/>
          </a:lnRef>
          <a:fillRef idx="0">
            <a:srgbClr val="FFFFFF"/>
          </a:fillRef>
          <a:effectRef idx="0">
            <a:srgbClr val="FFFFFF"/>
          </a:effectRef>
          <a:fontRef idx="minor"/>
        </p:style>
      </p:sp>
      <p:sp>
        <p:nvSpPr>
          <p:cNvPr id="90" name="CustomShape 11"/>
          <p:cNvSpPr/>
          <p:nvPr/>
        </p:nvSpPr>
        <p:spPr>
          <a:xfrm>
            <a:off x="1981080" y="0"/>
            <a:ext cx="225000" cy="6854400"/>
          </a:xfrm>
          <a:prstGeom prst="rect">
            <a:avLst/>
          </a:prstGeom>
          <a:solidFill>
            <a:srgbClr val="602000"/>
          </a:solidFill>
          <a:ln w="9360">
            <a:noFill/>
          </a:ln>
        </p:spPr>
        <p:style>
          <a:lnRef idx="0">
            <a:srgbClr val="FFFFFF"/>
          </a:lnRef>
          <a:fillRef idx="0">
            <a:srgbClr val="FFFFFF"/>
          </a:fillRef>
          <a:effectRef idx="0">
            <a:srgbClr val="FFFFFF"/>
          </a:effectRef>
          <a:fontRef idx="minor"/>
        </p:style>
      </p:sp>
      <p:sp>
        <p:nvSpPr>
          <p:cNvPr id="91" name="CustomShape 12"/>
          <p:cNvSpPr/>
          <p:nvPr/>
        </p:nvSpPr>
        <p:spPr>
          <a:xfrm>
            <a:off x="5238720" y="0"/>
            <a:ext cx="396360" cy="6854400"/>
          </a:xfrm>
          <a:prstGeom prst="rect">
            <a:avLst/>
          </a:prstGeom>
          <a:solidFill>
            <a:srgbClr val="602000"/>
          </a:solidFill>
          <a:ln w="9360">
            <a:noFill/>
          </a:ln>
        </p:spPr>
        <p:style>
          <a:lnRef idx="0">
            <a:srgbClr val="FFFFFF"/>
          </a:lnRef>
          <a:fillRef idx="0">
            <a:srgbClr val="FFFFFF"/>
          </a:fillRef>
          <a:effectRef idx="0">
            <a:srgbClr val="FFFFFF"/>
          </a:effectRef>
          <a:fontRef idx="minor"/>
        </p:style>
      </p:sp>
      <p:sp>
        <p:nvSpPr>
          <p:cNvPr id="92" name="CustomShape 13"/>
          <p:cNvSpPr/>
          <p:nvPr/>
        </p:nvSpPr>
        <p:spPr>
          <a:xfrm>
            <a:off x="7391520" y="0"/>
            <a:ext cx="225000" cy="6854400"/>
          </a:xfrm>
          <a:prstGeom prst="rect">
            <a:avLst/>
          </a:prstGeom>
          <a:gradFill>
            <a:gsLst>
              <a:gs pos="0">
                <a:srgbClr val="602000"/>
              </a:gs>
              <a:gs pos="50000">
                <a:srgbClr val="5D1F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93" name="CustomShape 14"/>
          <p:cNvSpPr/>
          <p:nvPr/>
        </p:nvSpPr>
        <p:spPr>
          <a:xfrm>
            <a:off x="7315200" y="0"/>
            <a:ext cx="1063440" cy="6854400"/>
          </a:xfrm>
          <a:prstGeom prst="rect">
            <a:avLst/>
          </a:prstGeom>
          <a:gradFill>
            <a:gsLst>
              <a:gs pos="0">
                <a:srgbClr val="0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94" name="CustomShape 15"/>
          <p:cNvSpPr/>
          <p:nvPr/>
        </p:nvSpPr>
        <p:spPr>
          <a:xfrm>
            <a:off x="5562720" y="0"/>
            <a:ext cx="987120" cy="6854400"/>
          </a:xfrm>
          <a:prstGeom prst="rect">
            <a:avLst/>
          </a:prstGeom>
          <a:gradFill>
            <a:gsLst>
              <a:gs pos="0">
                <a:srgbClr val="602000"/>
              </a:gs>
              <a:gs pos="50000">
                <a:srgbClr val="8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95" name="CustomShape 16"/>
          <p:cNvSpPr/>
          <p:nvPr/>
        </p:nvSpPr>
        <p:spPr>
          <a:xfrm>
            <a:off x="6095880" y="0"/>
            <a:ext cx="834840" cy="6854400"/>
          </a:xfrm>
          <a:prstGeom prst="rect">
            <a:avLst/>
          </a:prstGeom>
          <a:gradFill>
            <a:gsLst>
              <a:gs pos="0">
                <a:srgbClr val="602000"/>
              </a:gs>
              <a:gs pos="100000">
                <a:srgbClr val="800000"/>
              </a:gs>
            </a:gsLst>
            <a:lin ang="10800000"/>
          </a:gradFill>
          <a:ln w="9360">
            <a:noFill/>
          </a:ln>
        </p:spPr>
        <p:style>
          <a:lnRef idx="0">
            <a:srgbClr val="FFFFFF"/>
          </a:lnRef>
          <a:fillRef idx="0">
            <a:srgbClr val="FFFFFF"/>
          </a:fillRef>
          <a:effectRef idx="0">
            <a:srgbClr val="FFFFFF"/>
          </a:effectRef>
          <a:fontRef idx="minor"/>
        </p:style>
      </p:sp>
      <p:sp>
        <p:nvSpPr>
          <p:cNvPr id="96" name="CustomShape 17"/>
          <p:cNvSpPr/>
          <p:nvPr/>
        </p:nvSpPr>
        <p:spPr>
          <a:xfrm>
            <a:off x="6934320" y="0"/>
            <a:ext cx="377640" cy="6854400"/>
          </a:xfrm>
          <a:prstGeom prst="rect">
            <a:avLst/>
          </a:prstGeom>
          <a:gradFill>
            <a:gsLst>
              <a:gs pos="0">
                <a:srgbClr val="602000"/>
              </a:gs>
              <a:gs pos="50000">
                <a:srgbClr val="5D1F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97" name="CustomShape 18"/>
          <p:cNvSpPr/>
          <p:nvPr/>
        </p:nvSpPr>
        <p:spPr>
          <a:xfrm>
            <a:off x="4254480" y="0"/>
            <a:ext cx="237600" cy="6854400"/>
          </a:xfrm>
          <a:prstGeom prst="rect">
            <a:avLst/>
          </a:prstGeom>
          <a:gradFill>
            <a:gsLst>
              <a:gs pos="0">
                <a:srgbClr val="800000"/>
              </a:gs>
              <a:gs pos="100000">
                <a:srgbClr val="602000"/>
              </a:gs>
            </a:gsLst>
            <a:lin ang="10800000"/>
          </a:gradFill>
          <a:ln w="9360">
            <a:noFill/>
          </a:ln>
        </p:spPr>
        <p:style>
          <a:lnRef idx="0">
            <a:srgbClr val="FFFFFF"/>
          </a:lnRef>
          <a:fillRef idx="0">
            <a:srgbClr val="FFFFFF"/>
          </a:fillRef>
          <a:effectRef idx="0">
            <a:srgbClr val="FFFFFF"/>
          </a:effectRef>
          <a:fontRef idx="minor"/>
        </p:style>
      </p:sp>
      <p:sp>
        <p:nvSpPr>
          <p:cNvPr id="98" name="CustomShape 19"/>
          <p:cNvSpPr/>
          <p:nvPr/>
        </p:nvSpPr>
        <p:spPr>
          <a:xfrm>
            <a:off x="3755880" y="0"/>
            <a:ext cx="529920" cy="6854400"/>
          </a:xfrm>
          <a:prstGeom prst="rect">
            <a:avLst/>
          </a:prstGeom>
          <a:gradFill>
            <a:gsLst>
              <a:gs pos="0">
                <a:srgbClr val="602000"/>
              </a:gs>
              <a:gs pos="100000">
                <a:srgbClr val="800000"/>
              </a:gs>
            </a:gsLst>
            <a:lin ang="10800000"/>
          </a:gradFill>
          <a:ln w="9360">
            <a:noFill/>
          </a:ln>
        </p:spPr>
        <p:style>
          <a:lnRef idx="0">
            <a:srgbClr val="FFFFFF"/>
          </a:lnRef>
          <a:fillRef idx="0">
            <a:srgbClr val="FFFFFF"/>
          </a:fillRef>
          <a:effectRef idx="0">
            <a:srgbClr val="FFFFFF"/>
          </a:effectRef>
          <a:fontRef idx="minor"/>
        </p:style>
      </p:sp>
      <p:sp>
        <p:nvSpPr>
          <p:cNvPr id="99" name="CustomShape 20"/>
          <p:cNvSpPr/>
          <p:nvPr/>
        </p:nvSpPr>
        <p:spPr>
          <a:xfrm>
            <a:off x="1440" y="6151680"/>
            <a:ext cx="9140400" cy="703080"/>
          </a:xfrm>
          <a:custGeom>
            <a:avLst/>
            <a:gdLst/>
            <a:ahLst/>
            <a:cxnLst/>
            <a:rect l="l" t="t"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rgbClr val="000000">
              <a:alpha val="50000"/>
            </a:srgbClr>
          </a:solidFill>
          <a:ln w="9360">
            <a:noFill/>
          </a:ln>
        </p:spPr>
        <p:style>
          <a:lnRef idx="0">
            <a:srgbClr val="FFFFFF"/>
          </a:lnRef>
          <a:fillRef idx="0">
            <a:srgbClr val="FFFFFF"/>
          </a:fillRef>
          <a:effectRef idx="0">
            <a:srgbClr val="FFFFFF"/>
          </a:effectRef>
          <a:fontRef idx="minor"/>
        </p:style>
      </p:sp>
      <p:sp>
        <p:nvSpPr>
          <p:cNvPr id="100" name="CustomShape 21"/>
          <p:cNvSpPr/>
          <p:nvPr/>
        </p:nvSpPr>
        <p:spPr>
          <a:xfrm>
            <a:off x="0" y="6138720"/>
            <a:ext cx="9156240" cy="272520"/>
          </a:xfrm>
          <a:custGeom>
            <a:avLst/>
            <a:gdLst/>
            <a:ahLst/>
            <a:cxnLst/>
            <a:rect l="l" t="t"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a:gsLst>
              <a:gs pos="0">
                <a:srgbClr val="000000"/>
              </a:gs>
              <a:gs pos="50000">
                <a:srgbClr val="080808"/>
              </a:gs>
              <a:gs pos="100000">
                <a:srgbClr val="000000"/>
              </a:gs>
            </a:gsLst>
            <a:lin ang="10800000"/>
          </a:gradFill>
          <a:ln w="9360">
            <a:noFill/>
          </a:ln>
        </p:spPr>
        <p:style>
          <a:lnRef idx="0">
            <a:srgbClr val="FFFFFF"/>
          </a:lnRef>
          <a:fillRef idx="0">
            <a:srgbClr val="FFFFFF"/>
          </a:fillRef>
          <a:effectRef idx="0">
            <a:srgbClr val="FFFFFF"/>
          </a:effectRef>
          <a:fontRef idx="minor"/>
        </p:style>
      </p:sp>
      <p:sp>
        <p:nvSpPr>
          <p:cNvPr id="101" name="CustomShape 22"/>
          <p:cNvSpPr/>
          <p:nvPr/>
        </p:nvSpPr>
        <p:spPr>
          <a:xfrm>
            <a:off x="3124080" y="6248520"/>
            <a:ext cx="2895120" cy="456840"/>
          </a:xfrm>
          <a:prstGeom prst="rect">
            <a:avLst/>
          </a:prstGeom>
          <a:noFill/>
          <a:ln w="9360">
            <a:noFill/>
          </a:ln>
        </p:spPr>
        <p:style>
          <a:lnRef idx="0">
            <a:srgbClr val="FFFFFF"/>
          </a:lnRef>
          <a:fillRef idx="0">
            <a:srgbClr val="FFFFFF"/>
          </a:fillRef>
          <a:effectRef idx="0">
            <a:srgbClr val="FFFFFF"/>
          </a:effectRef>
          <a:fontRef idx="minor"/>
        </p:style>
      </p:sp>
      <p:sp>
        <p:nvSpPr>
          <p:cNvPr id="102" name="CustomShape 23"/>
          <p:cNvSpPr/>
          <p:nvPr/>
        </p:nvSpPr>
        <p:spPr>
          <a:xfrm>
            <a:off x="457200" y="6248520"/>
            <a:ext cx="2133360" cy="456840"/>
          </a:xfrm>
          <a:prstGeom prst="rect">
            <a:avLst/>
          </a:prstGeom>
          <a:noFill/>
          <a:ln w="9360">
            <a:noFill/>
          </a:ln>
        </p:spPr>
        <p:style>
          <a:lnRef idx="0">
            <a:srgbClr val="FFFFFF"/>
          </a:lnRef>
          <a:fillRef idx="0">
            <a:srgbClr val="FFFFFF"/>
          </a:fillRef>
          <a:effectRef idx="0">
            <a:srgbClr val="FFFFFF"/>
          </a:effectRef>
          <a:fontRef idx="minor"/>
        </p:style>
      </p:sp>
      <p:sp>
        <p:nvSpPr>
          <p:cNvPr id="103" name="PlaceHolder 24"/>
          <p:cNvSpPr>
            <a:spLocks noGrp="1"/>
          </p:cNvSpPr>
          <p:nvPr>
            <p:ph type="sldNum"/>
          </p:nvPr>
        </p:nvSpPr>
        <p:spPr>
          <a:xfrm>
            <a:off x="6553080" y="6243480"/>
            <a:ext cx="2130120" cy="453600"/>
          </a:xfrm>
          <a:prstGeom prst="rect">
            <a:avLst/>
          </a:prstGeom>
        </p:spPr>
        <p:txBody>
          <a:bodyPr/>
          <a:lstStyle/>
          <a:p>
            <a:endParaRPr lang="hr-HR" sz="2400" b="0" strike="noStrike" spc="-1">
              <a:solidFill>
                <a:srgbClr val="FFFFFF"/>
              </a:solidFill>
              <a:uFill>
                <a:solidFill>
                  <a:srgbClr val="FFFFFF"/>
                </a:solidFill>
              </a:uFill>
              <a:latin typeface="Times New Roman" panose="02020603050405020304"/>
            </a:endParaRPr>
          </a:p>
        </p:txBody>
      </p:sp>
      <p:sp>
        <p:nvSpPr>
          <p:cNvPr id="104" name="PlaceHolder 25"/>
          <p:cNvSpPr>
            <a:spLocks noGrp="1"/>
          </p:cNvSpPr>
          <p:nvPr>
            <p:ph type="title"/>
          </p:nvPr>
        </p:nvSpPr>
        <p:spPr>
          <a:xfrm>
            <a:off x="457200" y="273600"/>
            <a:ext cx="8229240" cy="1144800"/>
          </a:xfrm>
          <a:prstGeom prst="rect">
            <a:avLst/>
          </a:prstGeom>
        </p:spPr>
        <p:txBody>
          <a:bodyPr lIns="0" tIns="0" rIns="0" bIns="0" anchor="ctr"/>
          <a:lstStyle/>
          <a:p>
            <a:r>
              <a:rPr lang="en-GB" sz="1800" b="0" strike="noStrike" spc="-1">
                <a:solidFill>
                  <a:srgbClr val="FFFFFF"/>
                </a:solidFill>
                <a:uFill>
                  <a:solidFill>
                    <a:srgbClr val="FFFFFF"/>
                  </a:solidFill>
                </a:uFill>
                <a:latin typeface="Arial" panose="020B0604020202020204"/>
              </a:rPr>
              <a:t>Kliknite za uređivanje oblika naslova teksta</a:t>
            </a:r>
          </a:p>
        </p:txBody>
      </p:sp>
      <p:sp>
        <p:nvSpPr>
          <p:cNvPr id="105" name="PlaceHolder 26"/>
          <p:cNvSpPr>
            <a:spLocks noGrp="1"/>
          </p:cNvSpPr>
          <p:nvPr>
            <p:ph type="body"/>
          </p:nvPr>
        </p:nvSpPr>
        <p:spPr>
          <a:xfrm>
            <a:off x="457200" y="1604520"/>
            <a:ext cx="8229240" cy="3977280"/>
          </a:xfrm>
          <a:prstGeom prst="rect">
            <a:avLst/>
          </a:prstGeom>
        </p:spPr>
        <p:txBody>
          <a:bodyPr lIns="0" tIns="0" rIns="0" bIns="0"/>
          <a:lstStyle/>
          <a:p>
            <a:pPr marL="431800" indent="-323850">
              <a:buClr>
                <a:srgbClr val="FFFFFF"/>
              </a:buClr>
              <a:buSzPct val="45000"/>
              <a:buFont typeface="Wingdings" panose="05000000000000000000" pitchFamily="2" charset="2"/>
              <a:buChar char=""/>
            </a:pPr>
            <a:r>
              <a:rPr lang="en-GB" sz="3200" b="0" strike="noStrike" spc="-1">
                <a:solidFill>
                  <a:srgbClr val="FFFFFF"/>
                </a:solidFill>
                <a:uFill>
                  <a:solidFill>
                    <a:srgbClr val="FFFFFF"/>
                  </a:solidFill>
                </a:uFill>
                <a:latin typeface="Tahoma" panose="020B0604030504040204"/>
              </a:rPr>
              <a:t>Kliknite za uređivanje oblika teksta</a:t>
            </a:r>
          </a:p>
          <a:p>
            <a:pPr marL="864235" lvl="1" indent="-323850">
              <a:buClr>
                <a:srgbClr val="FFFFFF"/>
              </a:buClr>
              <a:buSzPct val="75000"/>
              <a:buFont typeface="Symbol" panose="05050102010706020507" charset="2"/>
              <a:buChar char=""/>
            </a:pPr>
            <a:r>
              <a:rPr lang="en-GB" sz="2400" b="0" strike="noStrike" spc="-1">
                <a:solidFill>
                  <a:srgbClr val="FFFFFF"/>
                </a:solidFill>
                <a:uFill>
                  <a:solidFill>
                    <a:srgbClr val="FFFFFF"/>
                  </a:solidFill>
                </a:uFill>
                <a:latin typeface="Tahoma" panose="020B0604030504040204"/>
              </a:rPr>
              <a:t>Druga razina konture</a:t>
            </a:r>
          </a:p>
          <a:p>
            <a:pPr marL="1296035" lvl="2" indent="-288290">
              <a:buClr>
                <a:srgbClr val="FFFFFF"/>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Treća razina konture</a:t>
            </a:r>
          </a:p>
          <a:p>
            <a:pPr marL="1727835" lvl="3" indent="-215900">
              <a:buClr>
                <a:srgbClr val="FFFFFF"/>
              </a:buClr>
              <a:buSzPct val="75000"/>
              <a:buFont typeface="Symbol" panose="05050102010706020507" charset="2"/>
              <a:buChar char=""/>
            </a:pPr>
            <a:r>
              <a:rPr lang="en-GB" sz="2000" b="0" strike="noStrike" spc="-1">
                <a:solidFill>
                  <a:srgbClr val="FFFFFF"/>
                </a:solidFill>
                <a:uFill>
                  <a:solidFill>
                    <a:srgbClr val="FFFFFF"/>
                  </a:solidFill>
                </a:uFill>
                <a:latin typeface="Tahoma" panose="020B0604030504040204"/>
              </a:rPr>
              <a:t>Četvrta razina kontura</a:t>
            </a:r>
          </a:p>
          <a:p>
            <a:pPr marL="2160270" lvl="4" indent="-215900">
              <a:buClr>
                <a:srgbClr val="FFFFFF"/>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Peta razina kontura</a:t>
            </a:r>
          </a:p>
          <a:p>
            <a:pPr marL="2592070" lvl="5" indent="-215900">
              <a:buClr>
                <a:srgbClr val="FFFFFF"/>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Šesta razina kontura</a:t>
            </a:r>
          </a:p>
          <a:p>
            <a:pPr marL="3023870" lvl="6" indent="-215900">
              <a:buClr>
                <a:srgbClr val="FFFFFF"/>
              </a:buClr>
              <a:buSzPct val="45000"/>
              <a:buFont typeface="Wingdings" panose="05000000000000000000" pitchFamily="2" charset="2"/>
              <a:buChar char=""/>
            </a:pPr>
            <a:r>
              <a:rPr lang="en-GB" sz="2000" b="0" strike="noStrike" spc="-1">
                <a:solidFill>
                  <a:srgbClr val="FFFFFF"/>
                </a:solidFill>
                <a:uFill>
                  <a:solidFill>
                    <a:srgbClr val="FFFFFF"/>
                  </a:solidFill>
                </a:uFill>
                <a:latin typeface="Tahoma" panose="020B0604030504040204"/>
              </a:rPr>
              <a:t>Sedma razina konture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71900" y="984967"/>
            <a:ext cx="8222100" cy="10236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52" name="Google Shape;52;p13"/>
          <p:cNvSpPr txBox="1">
            <a:spLocks noGrp="1"/>
          </p:cNvSpPr>
          <p:nvPr>
            <p:ph type="body" idx="1"/>
          </p:nvPr>
        </p:nvSpPr>
        <p:spPr>
          <a:xfrm>
            <a:off x="471900" y="2558767"/>
            <a:ext cx="8222100" cy="36136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53" name="Google Shape;53;p13"/>
          <p:cNvSpPr txBox="1">
            <a:spLocks noGrp="1"/>
          </p:cNvSpPr>
          <p:nvPr>
            <p:ph type="sldNum" idx="12"/>
          </p:nvPr>
        </p:nvSpPr>
        <p:spPr>
          <a:xfrm>
            <a:off x="8523541" y="6260831"/>
            <a:ext cx="548700" cy="5248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lt2"/>
                </a:solidFill>
                <a:latin typeface="Roboto"/>
                <a:ea typeface="Roboto"/>
                <a:cs typeface="Roboto"/>
                <a:sym typeface="Roboto"/>
              </a:defRPr>
            </a:lvl1pPr>
            <a:lvl2pPr lvl="1" algn="r" rtl="0">
              <a:buNone/>
              <a:defRPr sz="1000">
                <a:solidFill>
                  <a:schemeClr val="lt2"/>
                </a:solidFill>
                <a:latin typeface="Roboto"/>
                <a:ea typeface="Roboto"/>
                <a:cs typeface="Roboto"/>
                <a:sym typeface="Roboto"/>
              </a:defRPr>
            </a:lvl2pPr>
            <a:lvl3pPr lvl="2" algn="r" rtl="0">
              <a:buNone/>
              <a:defRPr sz="1000">
                <a:solidFill>
                  <a:schemeClr val="lt2"/>
                </a:solidFill>
                <a:latin typeface="Roboto"/>
                <a:ea typeface="Roboto"/>
                <a:cs typeface="Roboto"/>
                <a:sym typeface="Roboto"/>
              </a:defRPr>
            </a:lvl3pPr>
            <a:lvl4pPr lvl="3" algn="r" rtl="0">
              <a:buNone/>
              <a:defRPr sz="1000">
                <a:solidFill>
                  <a:schemeClr val="lt2"/>
                </a:solidFill>
                <a:latin typeface="Roboto"/>
                <a:ea typeface="Roboto"/>
                <a:cs typeface="Roboto"/>
                <a:sym typeface="Roboto"/>
              </a:defRPr>
            </a:lvl4pPr>
            <a:lvl5pPr lvl="4" algn="r" rtl="0">
              <a:buNone/>
              <a:defRPr sz="1000">
                <a:solidFill>
                  <a:schemeClr val="lt2"/>
                </a:solidFill>
                <a:latin typeface="Roboto"/>
                <a:ea typeface="Roboto"/>
                <a:cs typeface="Roboto"/>
                <a:sym typeface="Roboto"/>
              </a:defRPr>
            </a:lvl5pPr>
            <a:lvl6pPr lvl="5" algn="r" rtl="0">
              <a:buNone/>
              <a:defRPr sz="1000">
                <a:solidFill>
                  <a:schemeClr val="lt2"/>
                </a:solidFill>
                <a:latin typeface="Roboto"/>
                <a:ea typeface="Roboto"/>
                <a:cs typeface="Roboto"/>
                <a:sym typeface="Roboto"/>
              </a:defRPr>
            </a:lvl6pPr>
            <a:lvl7pPr lvl="6" algn="r" rtl="0">
              <a:buNone/>
              <a:defRPr sz="1000">
                <a:solidFill>
                  <a:schemeClr val="lt2"/>
                </a:solidFill>
                <a:latin typeface="Roboto"/>
                <a:ea typeface="Roboto"/>
                <a:cs typeface="Roboto"/>
                <a:sym typeface="Roboto"/>
              </a:defRPr>
            </a:lvl7pPr>
            <a:lvl8pPr lvl="7" algn="r" rtl="0">
              <a:buNone/>
              <a:defRPr sz="1000">
                <a:solidFill>
                  <a:schemeClr val="lt2"/>
                </a:solidFill>
                <a:latin typeface="Roboto"/>
                <a:ea typeface="Roboto"/>
                <a:cs typeface="Roboto"/>
                <a:sym typeface="Roboto"/>
              </a:defRPr>
            </a:lvl8pPr>
            <a:lvl9pPr lvl="8" algn="r" rtl="0">
              <a:buNone/>
              <a:defRPr sz="1000">
                <a:solidFill>
                  <a:schemeClr val="lt2"/>
                </a:solidFill>
                <a:latin typeface="Roboto"/>
                <a:ea typeface="Roboto"/>
                <a:cs typeface="Roboto"/>
                <a:sym typeface="Roboto"/>
              </a:defRPr>
            </a:lvl9pPr>
          </a:lstStyle>
          <a:p>
            <a:pPr>
              <a:buClr>
                <a:srgbClr val="000000"/>
              </a:buClr>
              <a:buFont typeface="Arial"/>
              <a:buNone/>
            </a:pPr>
            <a:fld id="{00000000-1234-1234-1234-123412341234}" type="slidenum">
              <a:rPr lang="en" kern="0">
                <a:solidFill>
                  <a:srgbClr val="737373"/>
                </a:solidFill>
              </a:rPr>
              <a:pPr>
                <a:buClr>
                  <a:srgbClr val="000000"/>
                </a:buClr>
                <a:buFont typeface="Arial"/>
                <a:buNone/>
              </a:pPr>
              <a:t>‹#›</a:t>
            </a:fld>
            <a:endParaRPr kern="0">
              <a:solidFill>
                <a:srgbClr val="737373"/>
              </a:solidFill>
            </a:endParaRPr>
          </a:p>
        </p:txBody>
      </p:sp>
    </p:spTree>
    <p:extLst>
      <p:ext uri="{BB962C8B-B14F-4D97-AF65-F5344CB8AC3E}">
        <p14:creationId xmlns:p14="http://schemas.microsoft.com/office/powerpoint/2010/main" val="590820689"/>
      </p:ext>
    </p:extLst>
  </p:cSld>
  <p:clrMap bg1="lt1" tx1="dk1" bg2="dk2" tx2="lt2" accent1="accent1" accent2="accent2" accent3="accent3" accent4="accent4" accent5="accent5" accent6="accent6" hlink="hlink" folHlink="folHlink"/>
  <p:sldLayoutIdLst>
    <p:sldLayoutId id="2147483688" r:id="rId1"/>
    <p:sldLayoutId id="2147483689"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alphaModFix amt="20000"/>
            <a:duotone>
              <a:schemeClr val="accent2">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050" name="Rezervirano mjesto naslova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smtClean="0"/>
              <a:t>Kliknite da biste uredili stil naslova matrice</a:t>
            </a:r>
          </a:p>
        </p:txBody>
      </p:sp>
      <p:sp>
        <p:nvSpPr>
          <p:cNvPr id="2051" name="Rezervirano mjesto teksta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hr-HR">
              <a:solidFill>
                <a:prstClr val="black">
                  <a:tint val="75000"/>
                </a:prstClr>
              </a:solidFill>
              <a:latin typeface="Arial" charset="0"/>
              <a:cs typeface="Arial" charset="0"/>
            </a:endParaRP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hr-HR">
              <a:solidFill>
                <a:prstClr val="black">
                  <a:tint val="75000"/>
                </a:prstClr>
              </a:solidFill>
              <a:latin typeface="Arial" charset="0"/>
              <a:cs typeface="Arial" charset="0"/>
            </a:endParaRP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F1197DBF-FD45-423F-BEF6-7FFF83ACF9E6}" type="slidenum">
              <a:rPr lang="hr-HR">
                <a:solidFill>
                  <a:prstClr val="black">
                    <a:tint val="75000"/>
                  </a:prstClr>
                </a:solidFill>
                <a:latin typeface="Arial" charset="0"/>
                <a:cs typeface="Arial" charset="0"/>
              </a:rPr>
              <a:pPr fontAlgn="base">
                <a:spcBef>
                  <a:spcPct val="0"/>
                </a:spcBef>
                <a:spcAft>
                  <a:spcPct val="0"/>
                </a:spcAft>
                <a:defRPr/>
              </a:pPr>
              <a:t>‹#›</a:t>
            </a:fld>
            <a:endParaRPr lang="hr-HR">
              <a:solidFill>
                <a:prstClr val="black">
                  <a:tint val="75000"/>
                </a:prstClr>
              </a:solidFill>
              <a:latin typeface="Arial" charset="0"/>
              <a:cs typeface="Arial" charset="0"/>
            </a:endParaRPr>
          </a:p>
        </p:txBody>
      </p:sp>
    </p:spTree>
    <p:extLst>
      <p:ext uri="{BB962C8B-B14F-4D97-AF65-F5344CB8AC3E}">
        <p14:creationId xmlns:p14="http://schemas.microsoft.com/office/powerpoint/2010/main" val="325086467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random/>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3" Type="http://schemas.openxmlformats.org/officeDocument/2006/relationships/hyperlink" Target="https://curia.europa.eu/juris/recherche.jsf?language=hr" TargetMode="External"/><Relationship Id="rId2" Type="http://schemas.openxmlformats.org/officeDocument/2006/relationships/notesSlide" Target="../notesSlides/notesSlide2.xml"/><Relationship Id="rId1" Type="http://schemas.openxmlformats.org/officeDocument/2006/relationships/slideLayout" Target="../slideLayouts/slideLayout39.xml"/><Relationship Id="rId4" Type="http://schemas.openxmlformats.org/officeDocument/2006/relationships/hyperlink" Target="http://www.curia.europa.eu/"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hyperlink" Target="https://curia.europa.eu/juris/liste.jsf?num=C-511/15&amp;language=hr" TargetMode="External"/><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145" name="CustomShape 1"/>
          <p:cNvSpPr/>
          <p:nvPr/>
        </p:nvSpPr>
        <p:spPr>
          <a:xfrm>
            <a:off x="826920" y="692280"/>
            <a:ext cx="7772040" cy="5328720"/>
          </a:xfrm>
          <a:prstGeom prst="rect">
            <a:avLst/>
          </a:prstGeom>
          <a:noFill/>
          <a:ln w="9360">
            <a:noFill/>
          </a:ln>
        </p:spPr>
        <p:style>
          <a:lnRef idx="0">
            <a:srgbClr val="FFFFFF"/>
          </a:lnRef>
          <a:fillRef idx="0">
            <a:srgbClr val="FFFFFF"/>
          </a:fillRef>
          <a:effectRef idx="0">
            <a:srgbClr val="FFFFFF"/>
          </a:effectRef>
          <a:fontRef idx="minor"/>
        </p:style>
        <p:txBody>
          <a:bodyPr anchor="b" anchorCtr="1"/>
          <a:lstStyle/>
          <a:p>
            <a:pPr algn="ctr">
              <a:lnSpc>
                <a:spcPct val="100000"/>
              </a:lnSpc>
            </a:pPr>
            <a:r>
              <a:rPr lang="vi-VN" sz="3600" spc="-1" dirty="0">
                <a:solidFill>
                  <a:srgbClr val="FFFFFF"/>
                </a:solidFill>
                <a:uFill>
                  <a:solidFill>
                    <a:srgbClr val="FFFFFF"/>
                  </a:solidFill>
                </a:uFill>
                <a:ea typeface="Microsoft YaHei" panose="020B0503020204020204" charset="-122"/>
              </a:rPr>
              <a:t>Odgovori na postavljena prethodna pitanja iz Republike Hrvatske </a:t>
            </a:r>
            <a:endParaRPr lang="hr-HR" sz="3600" spc="-1" dirty="0" smtClean="0">
              <a:solidFill>
                <a:srgbClr val="FFFFFF"/>
              </a:solidFill>
              <a:uFill>
                <a:solidFill>
                  <a:srgbClr val="FFFFFF"/>
                </a:solidFill>
              </a:uFill>
              <a:ea typeface="Microsoft YaHei" panose="020B0503020204020204" charset="-122"/>
            </a:endParaRPr>
          </a:p>
          <a:p>
            <a:pPr algn="ctr">
              <a:lnSpc>
                <a:spcPct val="100000"/>
              </a:lnSpc>
            </a:pPr>
            <a:endParaRPr lang="hr-HR" sz="3600" b="0" strike="noStrike" spc="-1" dirty="0">
              <a:solidFill>
                <a:srgbClr val="FFFFFF"/>
              </a:solidFill>
              <a:uFill>
                <a:solidFill>
                  <a:srgbClr val="FFFFFF"/>
                </a:solidFill>
              </a:uFill>
              <a:latin typeface="Arial" panose="020B0604020202020204"/>
              <a:ea typeface="Microsoft YaHei" panose="020B0503020204020204" charset="-122"/>
            </a:endParaRPr>
          </a:p>
          <a:p>
            <a:pPr algn="ctr">
              <a:lnSpc>
                <a:spcPct val="100000"/>
              </a:lnSpc>
            </a:pPr>
            <a:endParaRPr lang="hr-HR" sz="3600" spc="-1" dirty="0" smtClean="0">
              <a:solidFill>
                <a:srgbClr val="FFFFFF"/>
              </a:solidFill>
              <a:uFill>
                <a:solidFill>
                  <a:srgbClr val="FFFFFF"/>
                </a:solidFill>
              </a:uFill>
              <a:latin typeface="Arial" panose="020B0604020202020204"/>
              <a:ea typeface="Microsoft YaHei" panose="020B0503020204020204" charset="-122"/>
            </a:endParaRPr>
          </a:p>
          <a:p>
            <a:pPr algn="ctr">
              <a:lnSpc>
                <a:spcPct val="100000"/>
              </a:lnSpc>
            </a:pPr>
            <a:endParaRPr lang="en-US" sz="4000" b="0" strike="noStrike" spc="-1" dirty="0" smtClean="0">
              <a:solidFill>
                <a:srgbClr val="FFFFFF"/>
              </a:solidFill>
              <a:uFill>
                <a:solidFill>
                  <a:srgbClr val="FFFFFF"/>
                </a:solidFill>
              </a:uFill>
              <a:latin typeface="Arial" panose="020B0604020202020204"/>
              <a:ea typeface="Microsoft YaHei" panose="020B0503020204020204" charset="-122"/>
            </a:endParaRPr>
          </a:p>
          <a:p>
            <a:pPr algn="ctr">
              <a:lnSpc>
                <a:spcPct val="100000"/>
              </a:lnSpc>
            </a:pPr>
            <a:endParaRPr lang="hr-HR" sz="4000" b="0" strike="noStrike" spc="-1" dirty="0">
              <a:solidFill>
                <a:srgbClr val="FFFFFF"/>
              </a:solidFill>
              <a:uFill>
                <a:solidFill>
                  <a:srgbClr val="FFFFFF"/>
                </a:solidFill>
              </a:uFill>
              <a:latin typeface="Arial" panose="020B0604020202020204"/>
              <a:ea typeface="Microsoft YaHei" panose="020B0503020204020204" charset="-122"/>
            </a:endParaRPr>
          </a:p>
          <a:p>
            <a:pPr algn="ctr">
              <a:lnSpc>
                <a:spcPct val="100000"/>
              </a:lnSpc>
            </a:pPr>
            <a:endParaRPr lang="hr-HR" sz="1800" b="0" strike="noStrike" spc="-1" dirty="0">
              <a:solidFill>
                <a:srgbClr val="000000"/>
              </a:solidFill>
              <a:uFill>
                <a:solidFill>
                  <a:srgbClr val="FFFFFF"/>
                </a:solidFill>
              </a:uFill>
              <a:latin typeface="Arial" panose="020B0604020202020204"/>
            </a:endParaRPr>
          </a:p>
          <a:p>
            <a:pPr algn="ctr">
              <a:lnSpc>
                <a:spcPct val="100000"/>
              </a:lnSpc>
            </a:pPr>
            <a:r>
              <a:rPr lang="hr-HR" sz="2000" b="0" strike="noStrike" spc="-1" dirty="0">
                <a:solidFill>
                  <a:srgbClr val="FF0000"/>
                </a:solidFill>
                <a:uFill>
                  <a:solidFill>
                    <a:srgbClr val="FFFFFF"/>
                  </a:solidFill>
                </a:uFill>
                <a:latin typeface="Arial" panose="020B0604020202020204"/>
                <a:ea typeface="Microsoft YaHei" panose="020B0503020204020204" charset="-122"/>
              </a:rPr>
              <a:t>pripremila </a:t>
            </a:r>
            <a:r>
              <a:rPr lang="en-US" sz="2000" spc="-1" dirty="0" smtClean="0">
                <a:solidFill>
                  <a:srgbClr val="FF0000"/>
                </a:solidFill>
                <a:uFill>
                  <a:solidFill>
                    <a:srgbClr val="FFFFFF"/>
                  </a:solidFill>
                </a:uFill>
                <a:latin typeface="Arial" panose="020B0604020202020204"/>
                <a:ea typeface="Microsoft YaHei" panose="020B0503020204020204" charset="-122"/>
              </a:rPr>
              <a:t>doc. </a:t>
            </a:r>
            <a:r>
              <a:rPr lang="hr-HR" sz="2000" b="0" strike="noStrike" spc="-1" dirty="0" smtClean="0">
                <a:solidFill>
                  <a:srgbClr val="FF0000"/>
                </a:solidFill>
                <a:uFill>
                  <a:solidFill>
                    <a:srgbClr val="FFFFFF"/>
                  </a:solidFill>
                </a:uFill>
                <a:latin typeface="Arial" panose="020B0604020202020204"/>
                <a:ea typeface="Microsoft YaHei" panose="020B0503020204020204" charset="-122"/>
              </a:rPr>
              <a:t>dr</a:t>
            </a:r>
            <a:r>
              <a:rPr lang="hr-HR" sz="2000" b="0" strike="noStrike" spc="-1" dirty="0">
                <a:solidFill>
                  <a:srgbClr val="FF0000"/>
                </a:solidFill>
                <a:uFill>
                  <a:solidFill>
                    <a:srgbClr val="FFFFFF"/>
                  </a:solidFill>
                </a:uFill>
                <a:latin typeface="Arial" panose="020B0604020202020204"/>
                <a:ea typeface="Microsoft YaHei" panose="020B0503020204020204" charset="-122"/>
              </a:rPr>
              <a:t>. sc. Jelena Čuveljak
</a:t>
            </a:r>
            <a:endParaRPr lang="hr-HR" sz="1800" b="0" strike="noStrike" spc="-1" dirty="0">
              <a:solidFill>
                <a:srgbClr val="000000"/>
              </a:solidFill>
              <a:uFill>
                <a:solidFill>
                  <a:srgbClr val="FFFFFF"/>
                </a:solidFill>
              </a:uFill>
              <a:latin typeface="Arial" panose="020B0604020202020204"/>
            </a:endParaRPr>
          </a:p>
        </p:txBody>
      </p:sp>
      <p:sp>
        <p:nvSpPr>
          <p:cNvPr id="146" name="CustomShape 2"/>
          <p:cNvSpPr/>
          <p:nvPr/>
        </p:nvSpPr>
        <p:spPr>
          <a:xfrm>
            <a:off x="1371600" y="3886200"/>
            <a:ext cx="6400440" cy="1752120"/>
          </a:xfrm>
          <a:prstGeom prst="rect">
            <a:avLst/>
          </a:prstGeom>
          <a:noFill/>
          <a:ln w="9360">
            <a:noFill/>
          </a:ln>
        </p:spPr>
        <p:style>
          <a:lnRef idx="0">
            <a:srgbClr val="FFFFFF"/>
          </a:lnRef>
          <a:fillRef idx="0">
            <a:srgbClr val="FFFFFF"/>
          </a:fillRef>
          <a:effectRef idx="0">
            <a:srgbClr val="FFFFFF"/>
          </a:effectRef>
          <a:fontRef idx="minor"/>
        </p:style>
        <p:txBody>
          <a:bodyPr/>
          <a:lstStyle/>
          <a:p>
            <a:pPr algn="ctr">
              <a:lnSpc>
                <a:spcPct val="100000"/>
              </a:lnSpc>
            </a:pPr>
            <a:endParaRPr lang="hr-HR" sz="1800" b="0" strike="noStrike" spc="-1">
              <a:solidFill>
                <a:srgbClr val="000000"/>
              </a:solidFill>
              <a:uFill>
                <a:solidFill>
                  <a:srgbClr val="FFFFFF"/>
                </a:solidFill>
              </a:uFill>
              <a:latin typeface="Arial" panose="020B0604020202020204"/>
            </a:endParaRPr>
          </a:p>
          <a:p>
            <a:pPr algn="ctr">
              <a:lnSpc>
                <a:spcPct val="100000"/>
              </a:lnSpc>
            </a:pPr>
            <a:endParaRPr lang="hr-HR" sz="1800" b="0" strike="noStrike" spc="-1">
              <a:solidFill>
                <a:srgbClr val="000000"/>
              </a:solidFill>
              <a:uFill>
                <a:solidFill>
                  <a:srgbClr val="FFFFFF"/>
                </a:solidFill>
              </a:uFill>
              <a:latin typeface="Arial" panose="020B0604020202020204"/>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C-187/17 </a:t>
            </a:r>
            <a:r>
              <a:rPr lang="hr-HR" sz="2800" b="1" dirty="0" smtClean="0"/>
              <a:t>– </a:t>
            </a:r>
            <a:r>
              <a:rPr lang="hr-HR" sz="2800" b="1" dirty="0" err="1" smtClean="0"/>
              <a:t>Alandžak</a:t>
            </a:r>
            <a:r>
              <a:rPr lang="hr-HR" sz="2800" b="1" dirty="0" smtClean="0"/>
              <a:t> – očito nedopušteno</a:t>
            </a:r>
            <a:r>
              <a:rPr lang="en-US" dirty="0" smtClean="0"/>
              <a:t/>
            </a:r>
            <a:br>
              <a:rPr lang="en-US" dirty="0" smtClean="0"/>
            </a:br>
            <a:endParaRPr lang="hr-HR" dirty="0"/>
          </a:p>
        </p:txBody>
      </p:sp>
      <p:sp>
        <p:nvSpPr>
          <p:cNvPr id="5" name="Pravokutnik 4"/>
          <p:cNvSpPr/>
          <p:nvPr/>
        </p:nvSpPr>
        <p:spPr>
          <a:xfrm>
            <a:off x="107504" y="1340768"/>
            <a:ext cx="8882215" cy="6586418"/>
          </a:xfrm>
          <a:prstGeom prst="rect">
            <a:avLst/>
          </a:prstGeom>
        </p:spPr>
        <p:txBody>
          <a:bodyPr wrap="square">
            <a:spAutoFit/>
          </a:bodyPr>
          <a:lstStyle/>
          <a:p>
            <a:pPr marL="285750" indent="-285750">
              <a:buFontTx/>
              <a:buChar char="-"/>
            </a:pPr>
            <a:r>
              <a:rPr lang="hr-HR" dirty="0" smtClean="0"/>
              <a:t>PITANJE: </a:t>
            </a:r>
            <a:r>
              <a:rPr lang="hr-HR" dirty="0"/>
              <a:t>„Omogućuje li pravo Europske unije kod povreda prava osobnosti na tjelesno i duševno zdravlje kod prometnih nezgoda naknadu u vidu novčane satisfakcije bez obzira na jačinu i trajanje povredom izazvanih fizičkih boli, duševnih boli i straha, mora li se voditi računa o cilju kojem služi ta naknada, odnosno naknađuje li se šteta i kod lakših ozljeda</a:t>
            </a:r>
            <a:r>
              <a:rPr lang="hr-HR" dirty="0" smtClean="0"/>
              <a:t>?”</a:t>
            </a:r>
          </a:p>
          <a:p>
            <a:pPr marL="285750" indent="-285750">
              <a:buFontTx/>
              <a:buChar char="-"/>
            </a:pPr>
            <a:endParaRPr lang="hr-HR" dirty="0" smtClean="0"/>
          </a:p>
          <a:p>
            <a:pPr marL="285750" indent="-285750">
              <a:buFontTx/>
              <a:buChar char="-"/>
            </a:pPr>
            <a:r>
              <a:rPr lang="hr-HR" dirty="0"/>
              <a:t>Nema podataka o činjenicama glavnog postupka</a:t>
            </a:r>
          </a:p>
          <a:p>
            <a:r>
              <a:rPr lang="hr-HR" dirty="0" smtClean="0"/>
              <a:t>-   sud </a:t>
            </a:r>
            <a:r>
              <a:rPr lang="hr-HR" dirty="0"/>
              <a:t>koji je uputio zahtjev ne navodi odredbe prava Unije čije tumačenje traži, nego samo vrlo općenito spominje direktive i presude Suda na koje su se tijekom glavnog postupka pozvali </a:t>
            </a:r>
            <a:r>
              <a:rPr lang="hr-HR" dirty="0" smtClean="0"/>
              <a:t>tužitelji</a:t>
            </a:r>
            <a:endParaRPr lang="hr-HR" dirty="0"/>
          </a:p>
          <a:p>
            <a:pPr marL="285750" indent="-285750">
              <a:buFontTx/>
              <a:buChar char="-"/>
            </a:pPr>
            <a:r>
              <a:rPr lang="hr-HR" dirty="0" smtClean="0"/>
              <a:t>sud </a:t>
            </a:r>
            <a:r>
              <a:rPr lang="hr-HR" dirty="0"/>
              <a:t>koji je uputio zahtjev ne iznosi činjenični okvir i ne pojašnjava vezu koja po njegovu mišljenju postoji između zahtijevanog tumačenja, nacionalne odredbe o kojoj je riječ i vjerojatnog ishoda glavnog postupka</a:t>
            </a:r>
            <a:r>
              <a:rPr lang="hr-HR" dirty="0" smtClean="0"/>
              <a:t>.</a:t>
            </a:r>
          </a:p>
          <a:p>
            <a:pPr marL="285750" indent="-285750">
              <a:buFontTx/>
              <a:buChar char="-"/>
            </a:pPr>
            <a:endParaRPr lang="hr-HR" dirty="0" smtClean="0"/>
          </a:p>
          <a:p>
            <a:pPr marL="285750" indent="-285750">
              <a:buFontTx/>
              <a:buChar char="-"/>
            </a:pPr>
            <a:r>
              <a:rPr lang="hr-HR" dirty="0" smtClean="0"/>
              <a:t>Zbog </a:t>
            </a:r>
            <a:r>
              <a:rPr lang="hr-HR" dirty="0"/>
              <a:t>tih nedostataka, odluka kojom se upućuje prethodno pitanje ne omogućava Sudu da sudu koji je uputio zahtjev </a:t>
            </a:r>
            <a:r>
              <a:rPr lang="hr-HR" u="sng" dirty="0"/>
              <a:t>pruži odgovor koji bi bio koristan za rješavanje glavnog postupka</a:t>
            </a:r>
            <a:r>
              <a:rPr lang="hr-HR" dirty="0"/>
              <a:t> niti pruža mogućnost vladama država članica i drugim zainteresiranim strankama da, u skladu s člankom 23. Statuta Suda, podnesu svoja očitovanja.</a:t>
            </a:r>
          </a:p>
          <a:p>
            <a:pPr marL="285750" indent="-285750">
              <a:buFontTx/>
              <a:buChar char="-"/>
            </a:pPr>
            <a:endParaRPr lang="hr-HR" sz="1600" dirty="0" smtClean="0"/>
          </a:p>
          <a:p>
            <a:pPr marL="285750" indent="-285750">
              <a:buFontTx/>
              <a:buChar char="-"/>
            </a:pPr>
            <a:endParaRPr lang="hr-HR" sz="1600" dirty="0"/>
          </a:p>
          <a:p>
            <a:pPr marL="285750" indent="-285750">
              <a:buFontTx/>
              <a:buChar char="-"/>
            </a:pPr>
            <a:endParaRPr lang="hr-HR" sz="1600" dirty="0" smtClean="0"/>
          </a:p>
          <a:p>
            <a:pPr marL="285750" indent="-285750">
              <a:buFontTx/>
              <a:buChar char="-"/>
            </a:pPr>
            <a:endParaRPr lang="hr-HR" sz="1600" dirty="0"/>
          </a:p>
          <a:p>
            <a:pPr marL="285750" indent="-285750">
              <a:buFontTx/>
              <a:buChar char="-"/>
            </a:pPr>
            <a:endParaRPr lang="hr-HR" sz="1600" dirty="0"/>
          </a:p>
        </p:txBody>
      </p:sp>
    </p:spTree>
    <p:extLst>
      <p:ext uri="{BB962C8B-B14F-4D97-AF65-F5344CB8AC3E}">
        <p14:creationId xmlns:p14="http://schemas.microsoft.com/office/powerpoint/2010/main" val="425235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fr-FR" sz="2800" b="1" dirty="0"/>
              <a:t>C-268/17 - AY (Mandat d'arrêt - Témoin</a:t>
            </a:r>
            <a:r>
              <a:rPr lang="fr-FR" sz="2800" b="1" dirty="0" smtClean="0"/>
              <a:t>)</a:t>
            </a:r>
            <a:r>
              <a:rPr lang="hr-HR" sz="2800" b="1" dirty="0" smtClean="0"/>
              <a:t> - kazneno</a:t>
            </a:r>
            <a:r>
              <a:rPr lang="en-US" dirty="0" smtClean="0"/>
              <a:t/>
            </a:r>
            <a:br>
              <a:rPr lang="en-US" dirty="0" smtClean="0"/>
            </a:br>
            <a:endParaRPr lang="hr-HR" dirty="0"/>
          </a:p>
        </p:txBody>
      </p:sp>
      <p:sp>
        <p:nvSpPr>
          <p:cNvPr id="5" name="Pravokutnik 4"/>
          <p:cNvSpPr/>
          <p:nvPr/>
        </p:nvSpPr>
        <p:spPr>
          <a:xfrm>
            <a:off x="107504" y="1340768"/>
            <a:ext cx="8882215" cy="6309420"/>
          </a:xfrm>
          <a:prstGeom prst="rect">
            <a:avLst/>
          </a:prstGeom>
        </p:spPr>
        <p:txBody>
          <a:bodyPr wrap="square">
            <a:spAutoFit/>
          </a:bodyPr>
          <a:lstStyle/>
          <a:p>
            <a:pPr marL="285750" indent="-285750">
              <a:buFontTx/>
              <a:buChar char="-"/>
            </a:pPr>
            <a:r>
              <a:rPr lang="vi-VN" dirty="0"/>
              <a:t>Članak 1. stavak 2. Okvirne odluke Vijeća 2002/584/PUP od 13. lipnja 2002. o </a:t>
            </a:r>
            <a:r>
              <a:rPr lang="vi-VN" dirty="0" smtClean="0"/>
              <a:t>Europskom</a:t>
            </a:r>
            <a:r>
              <a:rPr lang="hr-HR" dirty="0" smtClean="0"/>
              <a:t> </a:t>
            </a:r>
            <a:r>
              <a:rPr lang="vi-VN" dirty="0" smtClean="0"/>
              <a:t>uhidbenom </a:t>
            </a:r>
            <a:r>
              <a:rPr lang="vi-VN" dirty="0"/>
              <a:t>nalogu i postupcima predaje između država članica, kako je </a:t>
            </a:r>
            <a:r>
              <a:rPr lang="vi-VN" dirty="0" smtClean="0"/>
              <a:t>izmijenjena</a:t>
            </a:r>
            <a:r>
              <a:rPr lang="hr-HR" dirty="0" smtClean="0"/>
              <a:t> </a:t>
            </a:r>
            <a:r>
              <a:rPr lang="vi-VN" dirty="0" smtClean="0"/>
              <a:t>Okvirnom </a:t>
            </a:r>
            <a:r>
              <a:rPr lang="vi-VN" dirty="0"/>
              <a:t>odlukom Vijeća 2009/299/PUP od 26. veljače 2009., treba tumačiti na način da </a:t>
            </a:r>
            <a:r>
              <a:rPr lang="vi-VN" dirty="0" smtClean="0"/>
              <a:t>je</a:t>
            </a:r>
            <a:r>
              <a:rPr lang="hr-HR" dirty="0" smtClean="0"/>
              <a:t> </a:t>
            </a:r>
            <a:r>
              <a:rPr lang="vi-VN" dirty="0" smtClean="0"/>
              <a:t>pravosudno </a:t>
            </a:r>
            <a:r>
              <a:rPr lang="vi-VN" dirty="0"/>
              <a:t>tijelo države članice izvršenja </a:t>
            </a:r>
            <a:r>
              <a:rPr lang="vi-VN" u="sng" dirty="0"/>
              <a:t>dužno donijeti odluku o svakom </a:t>
            </a:r>
            <a:r>
              <a:rPr lang="vi-VN" u="sng" dirty="0" smtClean="0"/>
              <a:t>europskom</a:t>
            </a:r>
            <a:r>
              <a:rPr lang="hr-HR" u="sng" dirty="0" smtClean="0"/>
              <a:t> </a:t>
            </a:r>
            <a:r>
              <a:rPr lang="vi-VN" u="sng" dirty="0" smtClean="0"/>
              <a:t>uhidbenom </a:t>
            </a:r>
            <a:r>
              <a:rPr lang="vi-VN" u="sng" dirty="0"/>
              <a:t>nalogu </a:t>
            </a:r>
            <a:r>
              <a:rPr lang="vi-VN" dirty="0"/>
              <a:t>koji mu je poslan, čak i ako je u toj državi članici već odlučeno </a:t>
            </a:r>
            <a:r>
              <a:rPr lang="vi-VN" dirty="0" smtClean="0"/>
              <a:t>o</a:t>
            </a:r>
            <a:r>
              <a:rPr lang="hr-HR" dirty="0" smtClean="0"/>
              <a:t> </a:t>
            </a:r>
            <a:r>
              <a:rPr lang="vi-VN" dirty="0" smtClean="0"/>
              <a:t>prethodnom </a:t>
            </a:r>
            <a:r>
              <a:rPr lang="vi-VN" dirty="0"/>
              <a:t>europskom uhidbenom nalogu koji se odnosio na istu osobu i isto djelo, ali </a:t>
            </a:r>
            <a:r>
              <a:rPr lang="vi-VN" dirty="0" smtClean="0"/>
              <a:t>je</a:t>
            </a:r>
            <a:r>
              <a:rPr lang="hr-HR" dirty="0" smtClean="0"/>
              <a:t> </a:t>
            </a:r>
            <a:r>
              <a:rPr lang="vi-VN" dirty="0" smtClean="0"/>
              <a:t>drugi </a:t>
            </a:r>
            <a:r>
              <a:rPr lang="vi-VN" dirty="0"/>
              <a:t>europski uhidbeni nalog izdan samo zbog toga što je u državi članici </a:t>
            </a:r>
            <a:r>
              <a:rPr lang="vi-VN" dirty="0" smtClean="0"/>
              <a:t>izdavanja</a:t>
            </a:r>
            <a:r>
              <a:rPr lang="hr-HR" dirty="0" smtClean="0"/>
              <a:t> </a:t>
            </a:r>
            <a:r>
              <a:rPr lang="vi-VN" dirty="0" smtClean="0"/>
              <a:t>podignuta </a:t>
            </a:r>
            <a:r>
              <a:rPr lang="vi-VN" dirty="0"/>
              <a:t>optužnica protiv tražene osobe.</a:t>
            </a:r>
            <a:br>
              <a:rPr lang="vi-VN" dirty="0"/>
            </a:br>
            <a:r>
              <a:rPr lang="vi-VN" dirty="0"/>
              <a:t>2. Članak 3. točku 2. i članak 4. točku 3. Okvirne odluke 2002/584, kako je </a:t>
            </a:r>
            <a:r>
              <a:rPr lang="vi-VN" dirty="0" smtClean="0"/>
              <a:t>izmijenjena</a:t>
            </a:r>
            <a:r>
              <a:rPr lang="hr-HR" dirty="0" smtClean="0"/>
              <a:t> </a:t>
            </a:r>
            <a:r>
              <a:rPr lang="vi-VN" dirty="0" smtClean="0"/>
              <a:t>Okvirnom </a:t>
            </a:r>
            <a:r>
              <a:rPr lang="vi-VN" dirty="0"/>
              <a:t>odlukom 2009/299, treba tumačiti na način da se radi odbijanja </a:t>
            </a:r>
            <a:r>
              <a:rPr lang="vi-VN" dirty="0" smtClean="0"/>
              <a:t>izvršenja</a:t>
            </a:r>
            <a:r>
              <a:rPr lang="hr-HR" dirty="0" smtClean="0"/>
              <a:t> </a:t>
            </a:r>
            <a:r>
              <a:rPr lang="vi-VN" dirty="0" smtClean="0"/>
              <a:t>europskog </a:t>
            </a:r>
            <a:r>
              <a:rPr lang="vi-VN" dirty="0"/>
              <a:t>uhidbenog naloga na temelju jedne od tih odredaba nije moguće pozvati </a:t>
            </a:r>
            <a:r>
              <a:rPr lang="vi-VN" dirty="0" smtClean="0"/>
              <a:t>na</a:t>
            </a:r>
            <a:r>
              <a:rPr lang="hr-HR" dirty="0" smtClean="0"/>
              <a:t> </a:t>
            </a:r>
            <a:r>
              <a:rPr lang="vi-VN" dirty="0" smtClean="0"/>
              <a:t>odluku </a:t>
            </a:r>
            <a:r>
              <a:rPr lang="vi-VN" dirty="0"/>
              <a:t>državnog odvjetništva, poput one mađarskog Glavnog državnog odvjetništva </a:t>
            </a:r>
            <a:r>
              <a:rPr lang="vi-VN" dirty="0" smtClean="0"/>
              <a:t>za</a:t>
            </a:r>
            <a:r>
              <a:rPr lang="hr-HR" dirty="0" smtClean="0"/>
              <a:t> </a:t>
            </a:r>
            <a:r>
              <a:rPr lang="vi-VN" dirty="0" smtClean="0"/>
              <a:t>istrage </a:t>
            </a:r>
            <a:r>
              <a:rPr lang="vi-VN" dirty="0"/>
              <a:t>o kojoj je riječ u glavnom postupku, kojom se obustavlja istraga pokrenuta </a:t>
            </a:r>
            <a:r>
              <a:rPr lang="vi-VN" dirty="0" smtClean="0"/>
              <a:t>protiv</a:t>
            </a:r>
            <a:r>
              <a:rPr lang="hr-HR" dirty="0" smtClean="0"/>
              <a:t> </a:t>
            </a:r>
            <a:r>
              <a:rPr lang="vi-VN" dirty="0" smtClean="0"/>
              <a:t>nepoznatog </a:t>
            </a:r>
            <a:r>
              <a:rPr lang="vi-VN" dirty="0"/>
              <a:t>počinitelja, u okviru koje je osoba protiv koje je izdan europski uhidbeni </a:t>
            </a:r>
            <a:r>
              <a:rPr lang="vi-VN" dirty="0" smtClean="0"/>
              <a:t>nalog</a:t>
            </a:r>
            <a:r>
              <a:rPr lang="hr-HR" dirty="0" smtClean="0"/>
              <a:t> </a:t>
            </a:r>
            <a:r>
              <a:rPr lang="vi-VN" dirty="0" smtClean="0"/>
              <a:t>ispitana </a:t>
            </a:r>
            <a:r>
              <a:rPr lang="vi-VN" dirty="0"/>
              <a:t>samo u svojstvu svjedoka a da se protiv nje nije vodio kazneni postupak niti je </a:t>
            </a:r>
            <a:r>
              <a:rPr lang="vi-VN" dirty="0" smtClean="0"/>
              <a:t>ta</a:t>
            </a:r>
            <a:r>
              <a:rPr lang="hr-HR" dirty="0" smtClean="0"/>
              <a:t> </a:t>
            </a:r>
            <a:r>
              <a:rPr lang="vi-VN" dirty="0" smtClean="0"/>
              <a:t>odluka </a:t>
            </a:r>
            <a:r>
              <a:rPr lang="vi-VN" dirty="0"/>
              <a:t>donesena u odnosu na tu osobu. </a:t>
            </a:r>
            <a:br>
              <a:rPr lang="vi-VN" dirty="0"/>
            </a:br>
            <a:endParaRPr lang="hr-HR" sz="1600" dirty="0" smtClean="0"/>
          </a:p>
          <a:p>
            <a:pPr marL="285750" indent="-285750">
              <a:buFontTx/>
              <a:buChar char="-"/>
            </a:pPr>
            <a:endParaRPr lang="hr-HR" sz="1600" dirty="0"/>
          </a:p>
          <a:p>
            <a:pPr marL="285750" indent="-285750">
              <a:buFontTx/>
              <a:buChar char="-"/>
            </a:pPr>
            <a:endParaRPr lang="hr-HR" sz="1600" dirty="0" smtClean="0"/>
          </a:p>
          <a:p>
            <a:pPr marL="285750" indent="-285750">
              <a:buFontTx/>
              <a:buChar char="-"/>
            </a:pPr>
            <a:endParaRPr lang="hr-HR" sz="1600" dirty="0"/>
          </a:p>
          <a:p>
            <a:pPr marL="285750" indent="-285750">
              <a:buFontTx/>
              <a:buChar char="-"/>
            </a:pPr>
            <a:endParaRPr lang="hr-HR" sz="1600" dirty="0"/>
          </a:p>
        </p:txBody>
      </p:sp>
    </p:spTree>
    <p:extLst>
      <p:ext uri="{BB962C8B-B14F-4D97-AF65-F5344CB8AC3E}">
        <p14:creationId xmlns:p14="http://schemas.microsoft.com/office/powerpoint/2010/main" val="3516075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C-630/17 - </a:t>
            </a:r>
            <a:r>
              <a:rPr lang="hr-HR" sz="2800" b="1" dirty="0" err="1"/>
              <a:t>Milivojević</a:t>
            </a:r>
            <a:r>
              <a:rPr lang="en-US" dirty="0" smtClean="0"/>
              <a:t/>
            </a:r>
            <a:br>
              <a:rPr lang="en-US" dirty="0" smtClean="0"/>
            </a:br>
            <a:endParaRPr lang="hr-HR" dirty="0"/>
          </a:p>
        </p:txBody>
      </p:sp>
      <p:sp>
        <p:nvSpPr>
          <p:cNvPr id="5" name="Pravokutnik 4"/>
          <p:cNvSpPr/>
          <p:nvPr/>
        </p:nvSpPr>
        <p:spPr>
          <a:xfrm>
            <a:off x="64660" y="908720"/>
            <a:ext cx="8882215" cy="6186309"/>
          </a:xfrm>
          <a:prstGeom prst="rect">
            <a:avLst/>
          </a:prstGeom>
        </p:spPr>
        <p:txBody>
          <a:bodyPr wrap="square">
            <a:spAutoFit/>
          </a:bodyPr>
          <a:lstStyle/>
          <a:p>
            <a:r>
              <a:rPr lang="hr-HR" dirty="0" smtClean="0"/>
              <a:t>1. Članak </a:t>
            </a:r>
            <a:r>
              <a:rPr lang="hr-HR" dirty="0"/>
              <a:t>56. UFEU-a treba tumačiti na način da mu se protivi propis države članice poput onoga o kojem je riječ u glavnom postupku, učinak kojega je, među ostalim, to da su ugovori o kreditu i na njima utemeljeni pravni poslovi sklopljeni na državnom području te države članice između </a:t>
            </a:r>
            <a:r>
              <a:rPr lang="hr-HR" dirty="0" err="1"/>
              <a:t>dužnikâ</a:t>
            </a:r>
            <a:r>
              <a:rPr lang="hr-HR" dirty="0"/>
              <a:t> i </a:t>
            </a:r>
            <a:r>
              <a:rPr lang="hr-HR" dirty="0" err="1"/>
              <a:t>vjerovnikâ</a:t>
            </a:r>
            <a:r>
              <a:rPr lang="hr-HR" dirty="0"/>
              <a:t> </a:t>
            </a:r>
            <a:r>
              <a:rPr lang="hr-HR" dirty="0" err="1"/>
              <a:t>s</a:t>
            </a:r>
            <a:r>
              <a:rPr lang="hr-HR" dirty="0"/>
              <a:t> poslovnim </a:t>
            </a:r>
            <a:r>
              <a:rPr lang="hr-HR" dirty="0" err="1"/>
              <a:t>nastanom</a:t>
            </a:r>
            <a:r>
              <a:rPr lang="hr-HR" dirty="0"/>
              <a:t> u drugoj državi članici koji ne raspolažu odobrenjem koje nadležna tijela prve države članice izdaju za obavljanje njihove djelatnosti na njezinu državnom području </a:t>
            </a:r>
            <a:r>
              <a:rPr lang="hr-HR" dirty="0" err="1"/>
              <a:t>ništetni</a:t>
            </a:r>
            <a:r>
              <a:rPr lang="hr-HR" dirty="0"/>
              <a:t> od dana svojeg sklapanja, čak i ako su bili sklopljeni prije stupanja na snagu navedenog propisa.</a:t>
            </a:r>
          </a:p>
          <a:p>
            <a:r>
              <a:rPr lang="hr-HR" dirty="0"/>
              <a:t>2.      Članku 4. stavku 1. i članku 25. Uredbe (EU) br. 1215/2012 Europskog parlamenta i Vijeća od 12. prosinca 2012. o [sudskoj] nadležnosti, priznavanju i izvršenju sudskih odluka u građanskim i trgovačkim stvarima protivi se propis države članice poput onoga o kojem je riječ u glavnom postupku, kojim se u okviru sporova u vezi s ugovorima o kreditu s međunarodnim obilježjem, koji ulaze u područje primjene te uredbe, dužnicima omogućuje pokretanje postupka protiv vjerovnika – koji ne raspolažu odobrenjem koje nadležna tijela te države članice izdaju za obavljanje njihove djelatnosti na njezinu državnom području – pred sudovima države na državnom području koje ti vjerovnici imaju svoje sjedište ili pred sudovima mjesta gdje dužnici imaju svoj domicil odnosno sjedište, a nadležnost za odlučivanje u postupku koji pokrenu navedeni vjerovnici protiv svojih dužnika ograničava samo na sudove države na državnom području koje ti dužnici imaju svoj domicil, neovisno o tome jesu li ti dužnici potrošači ili, pak, prodavatelji robe odnosno pružatelji usluga.</a:t>
            </a:r>
          </a:p>
          <a:p>
            <a:endParaRPr lang="hr-HR" sz="1600" dirty="0"/>
          </a:p>
        </p:txBody>
      </p:sp>
    </p:spTree>
    <p:extLst>
      <p:ext uri="{BB962C8B-B14F-4D97-AF65-F5344CB8AC3E}">
        <p14:creationId xmlns:p14="http://schemas.microsoft.com/office/powerpoint/2010/main" val="1746924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C-90/18 </a:t>
            </a:r>
            <a:r>
              <a:rPr lang="hr-HR" sz="2800" b="1" dirty="0" smtClean="0"/>
              <a:t>– HBOR </a:t>
            </a:r>
            <a:r>
              <a:rPr lang="hr-HR" sz="2800" dirty="0" smtClean="0"/>
              <a:t>- nedopušten</a:t>
            </a:r>
            <a:r>
              <a:rPr lang="en-US" dirty="0" smtClean="0"/>
              <a:t/>
            </a:r>
            <a:br>
              <a:rPr lang="en-US" dirty="0" smtClean="0"/>
            </a:br>
            <a:endParaRPr lang="hr-HR" dirty="0"/>
          </a:p>
        </p:txBody>
      </p:sp>
      <p:sp>
        <p:nvSpPr>
          <p:cNvPr id="5" name="Pravokutnik 4"/>
          <p:cNvSpPr/>
          <p:nvPr/>
        </p:nvSpPr>
        <p:spPr>
          <a:xfrm>
            <a:off x="107504" y="1340768"/>
            <a:ext cx="8882215" cy="5078313"/>
          </a:xfrm>
          <a:prstGeom prst="rect">
            <a:avLst/>
          </a:prstGeom>
        </p:spPr>
        <p:txBody>
          <a:bodyPr wrap="square">
            <a:spAutoFit/>
          </a:bodyPr>
          <a:lstStyle/>
          <a:p>
            <a:r>
              <a:rPr lang="hr-HR" dirty="0" smtClean="0"/>
              <a:t>Pitanje:</a:t>
            </a:r>
          </a:p>
          <a:p>
            <a:r>
              <a:rPr lang="hr-HR" dirty="0" smtClean="0"/>
              <a:t>„Treba </a:t>
            </a:r>
            <a:r>
              <a:rPr lang="hr-HR" dirty="0"/>
              <a:t>li odredbe članka 15. stavka 3. podstavka 2. UFEU-a i članka 4. stav[a]ka 1. i 2. [Uredbe br. 1049/2001] tumačiti na način da im se protivi nacionalni propis kojim je beziznimno predviđena dostupnost javnosti informacija o raspolaganju javnim sredstvima, premda bi inače tim informacijama pristup bio ograničen jer su poslovna (bankovna) tajna</a:t>
            </a:r>
            <a:r>
              <a:rPr lang="hr-HR" dirty="0" smtClean="0"/>
              <a:t>?”</a:t>
            </a:r>
          </a:p>
          <a:p>
            <a:endParaRPr lang="hr-HR" dirty="0"/>
          </a:p>
          <a:p>
            <a:endParaRPr lang="hr-HR" dirty="0" smtClean="0"/>
          </a:p>
          <a:p>
            <a:r>
              <a:rPr lang="hr-HR" dirty="0" smtClean="0"/>
              <a:t>svaki </a:t>
            </a:r>
            <a:r>
              <a:rPr lang="hr-HR" dirty="0"/>
              <a:t>zahtjev za prethodnu odluku </a:t>
            </a:r>
            <a:r>
              <a:rPr lang="hr-HR" dirty="0" smtClean="0"/>
              <a:t>sadržava:</a:t>
            </a:r>
          </a:p>
          <a:p>
            <a:pPr marL="285750" indent="-285750">
              <a:buFontTx/>
              <a:buChar char="-"/>
            </a:pPr>
            <a:r>
              <a:rPr lang="hr-HR" dirty="0" smtClean="0"/>
              <a:t>„</a:t>
            </a:r>
            <a:r>
              <a:rPr lang="hr-HR" dirty="0"/>
              <a:t>sažeti prikaz predmeta spora i relevantne činjenice kako ih je utvrdio sud koji je uputio zahtjev ili barem prikaz činjeničnih okolnosti na kojima se temelje pitanja”, </a:t>
            </a:r>
            <a:endParaRPr lang="hr-HR" dirty="0" smtClean="0"/>
          </a:p>
          <a:p>
            <a:pPr marL="285750" indent="-285750">
              <a:buFontTx/>
              <a:buChar char="-"/>
            </a:pPr>
            <a:r>
              <a:rPr lang="hr-HR" dirty="0" smtClean="0"/>
              <a:t>„</a:t>
            </a:r>
            <a:r>
              <a:rPr lang="hr-HR" dirty="0"/>
              <a:t>sadržaj nacionalnih odredaba koje se mogu primijeniti u predmetu i, po potrebi, relevantnu nacionalnu sudsku praksu” i </a:t>
            </a:r>
            <a:endParaRPr lang="hr-HR" dirty="0" smtClean="0"/>
          </a:p>
          <a:p>
            <a:pPr marL="285750" indent="-285750">
              <a:buFontTx/>
              <a:buChar char="-"/>
            </a:pPr>
            <a:r>
              <a:rPr lang="hr-HR" dirty="0" smtClean="0"/>
              <a:t>„</a:t>
            </a:r>
            <a:r>
              <a:rPr lang="hr-HR" dirty="0"/>
              <a:t>prikaz razloga koji su naveli sud koji je uputio zahtjev da se zapita o tumačenju ili valjanosti određenih odredaba prava Unije, kao i pojašnjenje veze koja po mišljenju tog suda postoji između tih odredaba i nacionalnog zakonodavstva primjenjivog u glavnom postupku”.</a:t>
            </a:r>
          </a:p>
          <a:p>
            <a:endParaRPr lang="hr-HR" dirty="0"/>
          </a:p>
        </p:txBody>
      </p:sp>
    </p:spTree>
    <p:extLst>
      <p:ext uri="{BB962C8B-B14F-4D97-AF65-F5344CB8AC3E}">
        <p14:creationId xmlns:p14="http://schemas.microsoft.com/office/powerpoint/2010/main" val="281026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C-90/18 </a:t>
            </a:r>
            <a:r>
              <a:rPr lang="hr-HR" sz="2800" b="1" dirty="0" smtClean="0"/>
              <a:t>– HBOR </a:t>
            </a:r>
            <a:r>
              <a:rPr lang="hr-HR" sz="2800" dirty="0" smtClean="0"/>
              <a:t>- nedopušten</a:t>
            </a:r>
            <a:r>
              <a:rPr lang="en-US" dirty="0" smtClean="0"/>
              <a:t/>
            </a:r>
            <a:br>
              <a:rPr lang="en-US" dirty="0" smtClean="0"/>
            </a:br>
            <a:endParaRPr lang="hr-HR" dirty="0"/>
          </a:p>
        </p:txBody>
      </p:sp>
      <p:sp>
        <p:nvSpPr>
          <p:cNvPr id="5" name="Pravokutnik 4"/>
          <p:cNvSpPr/>
          <p:nvPr/>
        </p:nvSpPr>
        <p:spPr>
          <a:xfrm>
            <a:off x="107504" y="1340768"/>
            <a:ext cx="8882215" cy="5355312"/>
          </a:xfrm>
          <a:prstGeom prst="rect">
            <a:avLst/>
          </a:prstGeom>
        </p:spPr>
        <p:txBody>
          <a:bodyPr wrap="square">
            <a:spAutoFit/>
          </a:bodyPr>
          <a:lstStyle/>
          <a:p>
            <a:pPr marL="285750" indent="-285750">
              <a:buFontTx/>
              <a:buChar char="-"/>
            </a:pPr>
            <a:r>
              <a:rPr lang="hr-HR" dirty="0" smtClean="0"/>
              <a:t>sud </a:t>
            </a:r>
            <a:r>
              <a:rPr lang="hr-HR" dirty="0"/>
              <a:t>koji je uputio zahtjev nije naveo nijedan element koji bi omogućio shvaćanje na koji bi način otkrivanje takvih informacija podrazumijevalo pristup javnosti informacijama koje se odnose na poslovanje </a:t>
            </a:r>
            <a:endParaRPr lang="hr-HR" dirty="0" smtClean="0"/>
          </a:p>
          <a:p>
            <a:pPr marL="285750" indent="-285750">
              <a:buFontTx/>
              <a:buChar char="-"/>
            </a:pPr>
            <a:r>
              <a:rPr lang="hr-HR" dirty="0"/>
              <a:t>nije dovoljno jasno izložio nacionalne odredbe koje se mogu primijeniti u glavnom </a:t>
            </a:r>
            <a:r>
              <a:rPr lang="hr-HR" dirty="0" smtClean="0"/>
              <a:t>sporu</a:t>
            </a:r>
          </a:p>
          <a:p>
            <a:pPr marL="285750" indent="-285750">
              <a:buFontTx/>
              <a:buChar char="-"/>
            </a:pPr>
            <a:r>
              <a:rPr lang="hr-HR" dirty="0"/>
              <a:t>iako sud koji je uputio zahtjev traži tumačenje odredbi prava Unije, on ne izlaže precizno vezu koja prema njegovu mišljenju postoji između, s jedne strane, predmeta glavnog postupka i, s druge strane, članka 15. stavka 3. drugog podstavka UFEU-a i članka 4. stavaka 1. i 2. Uredbe br. 1049/2001.</a:t>
            </a:r>
          </a:p>
          <a:p>
            <a:pPr marL="285750" indent="-285750">
              <a:buFontTx/>
              <a:buChar char="-"/>
            </a:pPr>
            <a:r>
              <a:rPr lang="hr-HR" dirty="0"/>
              <a:t>Uredbom br. 1049/2001 uređuje isključivo pristup javnosti dokumentima Europskog parlamenta, Vijeća Europske unije i Europske komisije te da se stoga ne primjenjuje ni na zahtjeve za informacije podnesene nacionalnim tijelima ni na one podnesene </a:t>
            </a:r>
            <a:r>
              <a:rPr lang="hr-HR" dirty="0" smtClean="0"/>
              <a:t>EIB-u</a:t>
            </a:r>
          </a:p>
          <a:p>
            <a:pPr marL="285750" indent="-285750">
              <a:buFontTx/>
              <a:buChar char="-"/>
            </a:pPr>
            <a:r>
              <a:rPr lang="hr-HR" dirty="0"/>
              <a:t>iz odluke kojom se upućuje zahtjev </a:t>
            </a:r>
            <a:r>
              <a:rPr lang="hr-HR" u="sng" dirty="0"/>
              <a:t>nije moguće razaznati razloge zbog kojih bi tumačenje navedenih odredbi moglo biti relevantno za rješavanje glavnog spora </a:t>
            </a:r>
            <a:r>
              <a:rPr lang="hr-HR" dirty="0"/>
              <a:t>o zahtjevu za pristup informacijama koje čuva javna banka države članice, a koje se odnose, među ostalim, na poslovanje EIB-a.</a:t>
            </a:r>
          </a:p>
          <a:p>
            <a:pPr marL="285750" indent="-285750">
              <a:buFontTx/>
              <a:buChar char="-"/>
            </a:pPr>
            <a:endParaRPr lang="hr-HR" dirty="0"/>
          </a:p>
          <a:p>
            <a:endParaRPr lang="hr-HR" dirty="0"/>
          </a:p>
        </p:txBody>
      </p:sp>
    </p:spTree>
    <p:extLst>
      <p:ext uri="{BB962C8B-B14F-4D97-AF65-F5344CB8AC3E}">
        <p14:creationId xmlns:p14="http://schemas.microsoft.com/office/powerpoint/2010/main" val="4014908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lvl="0"/>
            <a:r>
              <a:rPr lang="hr-HR" b="1" dirty="0"/>
              <a:t>C-651/18 - Jadransko osiguranje</a:t>
            </a: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hr-HR" sz="1800" dirty="0"/>
              <a:t>Očita nedopuštenost</a:t>
            </a:r>
            <a:endParaRPr lang="en-US" sz="1800" b="1" dirty="0">
              <a:solidFill>
                <a:srgbClr val="000000"/>
              </a:solidFill>
            </a:endParaRPr>
          </a:p>
          <a:p>
            <a:pPr marL="0" lvl="0" indent="0">
              <a:spcBef>
                <a:spcPts val="1600"/>
              </a:spcBef>
              <a:spcAft>
                <a:spcPts val="1600"/>
              </a:spcAft>
              <a:buNone/>
            </a:pPr>
            <a:endParaRPr lang="pl-PL" sz="1800" b="1" dirty="0">
              <a:solidFill>
                <a:srgbClr val="000000"/>
              </a:solidFill>
            </a:endParaRPr>
          </a:p>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74570" y="0"/>
            <a:ext cx="5661925" cy="6292233"/>
          </a:xfrm>
          <a:prstGeom prst="rect">
            <a:avLst/>
          </a:prstGeom>
        </p:spPr>
        <p:txBody>
          <a:bodyPr spcFirstLastPara="1" wrap="square" lIns="91425" tIns="91425" rIns="91425" bIns="91425" anchor="t" anchorCtr="0">
            <a:noAutofit/>
          </a:bodyPr>
          <a:lstStyle/>
          <a:p>
            <a:r>
              <a:rPr lang="hr-HR" sz="1800" dirty="0">
                <a:solidFill>
                  <a:schemeClr val="bg2"/>
                </a:solidFill>
              </a:rPr>
              <a:t>„1.      Koja se Direktiva Europskog parlamenta i Vijeća ima primjenjivati u ovom predmetu u pogledu minimalnog iznosa pokrića osiguranja od automobilske odgovornosti po ozlijeđenom, odnosno u pogledu minimalnog iznosa pokrića osiguranja od automobilske odgovornosti po odštetnom zahtjevu u slučaju imovinske štete, a imajući u vidu da je limit police osiguranja u iznosu od 1.400.000,00 kn [oko 188 600,00 eura] (uračunavajući iznos imovinske i neimovinske štete, te zahtjeve Hrvatskog zavoda za zdravstveno osiguranje, te Hrvatskog zavoda za mirovinsko osiguranje)?</a:t>
            </a:r>
          </a:p>
          <a:p>
            <a:r>
              <a:rPr lang="hr-HR" sz="1800" dirty="0">
                <a:solidFill>
                  <a:schemeClr val="bg2"/>
                </a:solidFill>
              </a:rPr>
              <a:t>2.      Da li se u ovom predmetu ima primjenjivati Druga direktiva [84/5], koja je izmijenjena Direktivom [2005/14], te Treća direktiva Vijeća [90/232], Direktiva [2009/103], tako da se ne primjenjuje limit osiguranja?”</a:t>
            </a:r>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1205695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teksta 4"/>
          <p:cNvSpPr>
            <a:spLocks noGrp="1"/>
          </p:cNvSpPr>
          <p:nvPr>
            <p:ph type="body" idx="1"/>
          </p:nvPr>
        </p:nvSpPr>
        <p:spPr>
          <a:xfrm>
            <a:off x="57150" y="116632"/>
            <a:ext cx="9086850" cy="6741401"/>
          </a:xfrm>
        </p:spPr>
        <p:txBody>
          <a:bodyPr/>
          <a:lstStyle/>
          <a:p>
            <a:pPr marL="0" indent="0" algn="just"/>
            <a:r>
              <a:rPr lang="hr-HR" sz="1600" strike="sngStrike" dirty="0" smtClean="0">
                <a:solidFill>
                  <a:schemeClr val="bg2"/>
                </a:solidFill>
              </a:rPr>
              <a:t>- sud </a:t>
            </a:r>
            <a:r>
              <a:rPr lang="hr-HR" sz="1600" strike="sngStrike" dirty="0">
                <a:solidFill>
                  <a:schemeClr val="bg2"/>
                </a:solidFill>
              </a:rPr>
              <a:t>nije u stanju razumjeti, osobito, razloge zbog kojih iznos naknade štete koji zahtijevaju tužitelji iz glavnog postupka, a koji je evidentno niži od limita police osiguranja, navodi tuženika iz glavnog postupka da istakne „prigovor postojanja više oštećenih i već izvršenih isplata, te time iscrpljene svote osiguranja” te da ističe da se „prilikom izračuna limita treba uzeti u obzir sva potraživanja po navedenoj polici, pa tako i potraživanja HZMO u postupcima koji se vode pred Trgovačkim sudom u Zagrebu [...] i pred Općinskim građanskim sudom u Zagrebu </a:t>
            </a:r>
            <a:r>
              <a:rPr lang="hr-HR" sz="1600" strike="sngStrike" dirty="0" smtClean="0">
                <a:solidFill>
                  <a:schemeClr val="bg2"/>
                </a:solidFill>
              </a:rPr>
              <a:t>[...]”.</a:t>
            </a:r>
          </a:p>
          <a:p>
            <a:pPr marL="0" indent="0" algn="just"/>
            <a:endParaRPr lang="hr-HR" sz="1600" strike="sngStrike" dirty="0">
              <a:solidFill>
                <a:schemeClr val="bg2"/>
              </a:solidFill>
            </a:endParaRPr>
          </a:p>
          <a:p>
            <a:pPr marL="0" indent="0" algn="just"/>
            <a:r>
              <a:rPr lang="hr-HR" sz="1600" strike="sngStrike" dirty="0" smtClean="0">
                <a:solidFill>
                  <a:schemeClr val="bg2"/>
                </a:solidFill>
              </a:rPr>
              <a:t>- sud </a:t>
            </a:r>
            <a:r>
              <a:rPr lang="hr-HR" sz="1600" strike="sngStrike" dirty="0">
                <a:solidFill>
                  <a:schemeClr val="bg2"/>
                </a:solidFill>
              </a:rPr>
              <a:t>koji je uputio zahtjev ne precizira odredbe prava Unije čije tumačenje traži. Njegovi se upiti prije odnose na sve navedene direktive. Čak i kada se konkretno referira na jednu od njih, on se pita može li se ona „primjenjivati u ovom predmetu”. To nepostojanje identifikacije – uz minimum pojašnjenja – odredaba prava Unije čije se tumačenje zahtijeva očito sprječava, u konkretnom slučaju, ne samo da sud koji je uputio zahtjev navede razloge koji su ga naveli da uputi prethodna pitanja već i utvrđenje veze između tih odredaba i nacionalnih odredaba primjenljivih u glavnom postupku, koje, kako je utvrđeno u točki 23. ovog rješenja, također nisu precizno naznačene.</a:t>
            </a:r>
          </a:p>
          <a:p>
            <a:pPr marL="0" indent="0" algn="just"/>
            <a:endParaRPr lang="hr-HR" sz="1600" strike="sngStrike" dirty="0">
              <a:solidFill>
                <a:schemeClr val="bg2"/>
              </a:solidFill>
            </a:endParaRPr>
          </a:p>
          <a:p>
            <a:pPr marL="0" indent="0" algn="just"/>
            <a:r>
              <a:rPr lang="hr-HR" sz="1600" strike="sngStrike" dirty="0">
                <a:solidFill>
                  <a:schemeClr val="bg2"/>
                </a:solidFill>
              </a:rPr>
              <a:t>- presude od 24. listopada 2013., </a:t>
            </a:r>
            <a:r>
              <a:rPr lang="hr-HR" sz="1600" strike="sngStrike" dirty="0" err="1">
                <a:solidFill>
                  <a:schemeClr val="bg2"/>
                </a:solidFill>
              </a:rPr>
              <a:t>Haasová</a:t>
            </a:r>
            <a:r>
              <a:rPr lang="hr-HR" sz="1600" strike="sngStrike" dirty="0">
                <a:solidFill>
                  <a:schemeClr val="bg2"/>
                </a:solidFill>
              </a:rPr>
              <a:t> (C-22/12, EU:C:2013:692) i od 24. listopada 2013., </a:t>
            </a:r>
            <a:r>
              <a:rPr lang="hr-HR" sz="1600" strike="sngStrike" dirty="0" err="1">
                <a:solidFill>
                  <a:schemeClr val="bg2"/>
                </a:solidFill>
              </a:rPr>
              <a:t>Drozdovs</a:t>
            </a:r>
            <a:r>
              <a:rPr lang="hr-HR" sz="1600" strike="sngStrike" dirty="0">
                <a:solidFill>
                  <a:schemeClr val="bg2"/>
                </a:solidFill>
              </a:rPr>
              <a:t> (C-277/12, EU:C:2013:685) - one se odnose na slučaj drukčiji od onog o kojem je riječ u glavnom postupku – sud koji je uputio zahtjev je morao navesti razloge zbog kojih je smatrao da je, unatoč razlikama koje postoje između, s jedne strane, činjenica o kojima je riječ u predmetima u kojima su donesene navedene presude i, s druge strane, činjenica navedenih u glavnom postupku, u ovom postupku moguće primijeniti navedenu sudsku praksu. On je morao navesti i točnu osnovu zahtjeva za naknadu štete koji su podnijeli tužitelji iz glavnog postupka.</a:t>
            </a:r>
          </a:p>
          <a:p>
            <a:endParaRPr lang="hr-HR" dirty="0">
              <a:solidFill>
                <a:schemeClr val="bg2"/>
              </a:solidFill>
            </a:endParaRPr>
          </a:p>
        </p:txBody>
      </p:sp>
    </p:spTree>
    <p:extLst>
      <p:ext uri="{BB962C8B-B14F-4D97-AF65-F5344CB8AC3E}">
        <p14:creationId xmlns:p14="http://schemas.microsoft.com/office/powerpoint/2010/main" val="1519730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prstGeom prst="rect">
            <a:avLst/>
          </a:prstGeom>
        </p:spPr>
        <p:txBody>
          <a:bodyPr spcFirstLastPara="1" wrap="square" lIns="91425" tIns="91425" rIns="91425" bIns="91425" anchor="b" anchorCtr="0">
            <a:noAutofit/>
          </a:bodyPr>
          <a:lstStyle/>
          <a:p>
            <a:pPr lvl="0"/>
            <a:r>
              <a:rPr lang="hr-HR" b="1" dirty="0"/>
              <a:t>C-657/18 - Hrvatska </a:t>
            </a:r>
            <a:r>
              <a:rPr lang="hr-HR" b="1" dirty="0" smtClean="0"/>
              <a:t>radiotelevizija – nenadležnost suda</a:t>
            </a:r>
            <a:endParaRPr b="1" dirty="0"/>
          </a:p>
        </p:txBody>
      </p:sp>
      <p:sp>
        <p:nvSpPr>
          <p:cNvPr id="165" name="Google Shape;165;p32"/>
          <p:cNvSpPr txBox="1">
            <a:spLocks noGrp="1"/>
          </p:cNvSpPr>
          <p:nvPr>
            <p:ph type="body" idx="4294967295"/>
          </p:nvPr>
        </p:nvSpPr>
        <p:spPr>
          <a:xfrm>
            <a:off x="0" y="1360488"/>
            <a:ext cx="45719" cy="4811712"/>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4294967295"/>
          </p:nvPr>
        </p:nvSpPr>
        <p:spPr>
          <a:xfrm>
            <a:off x="1" y="1628800"/>
            <a:ext cx="9144000" cy="4664050"/>
          </a:xfrm>
          <a:prstGeom prst="rect">
            <a:avLst/>
          </a:prstGeom>
        </p:spPr>
        <p:txBody>
          <a:bodyPr spcFirstLastPara="1" wrap="square" lIns="91425" tIns="91425" rIns="91425" bIns="91425" anchor="t" anchorCtr="0">
            <a:noAutofit/>
          </a:bodyPr>
          <a:lstStyle/>
          <a:p>
            <a:r>
              <a:rPr lang="hr-HR" dirty="0" smtClean="0"/>
              <a:t>„</a:t>
            </a:r>
            <a:r>
              <a:rPr lang="hr-HR" dirty="0"/>
              <a:t>1.      Da li je odredba nacionalnog zakonodavstva i to odredba članka 1. Ovršnog zakona […], kojom se javnim bilježnicima daje ovlast da provode prisilno ostvarenje </a:t>
            </a:r>
            <a:r>
              <a:rPr lang="hr-HR" dirty="0" err="1"/>
              <a:t>tražbin</a:t>
            </a:r>
            <a:r>
              <a:rPr lang="hr-HR" dirty="0"/>
              <a:t>[a] na temelju vjerodostojne isprave, donošenjem rješenja o ovrsi, kao ovršnog naslova, bez izričitog pristanka </a:t>
            </a:r>
            <a:r>
              <a:rPr lang="hr-HR" dirty="0" err="1"/>
              <a:t>ovršenika</a:t>
            </a:r>
            <a:r>
              <a:rPr lang="hr-HR" dirty="0"/>
              <a:t>, u skladu sa člankom 6.1. [EKLJP-a] i sa člankom 18. [UFEU-a], imajući pri tom u vidu [presude Suda od 9. ožujka 2017., </a:t>
            </a:r>
            <a:r>
              <a:rPr lang="hr-HR" dirty="0" err="1"/>
              <a:t>Zulfikarpašić</a:t>
            </a:r>
            <a:r>
              <a:rPr lang="hr-HR" dirty="0"/>
              <a:t> (C-484/15, EU:C:2017:199), i od 9. ožujka 2017., Pula Parking (C-551/15, EU:C:2017:193)]?</a:t>
            </a:r>
          </a:p>
          <a:p>
            <a:r>
              <a:rPr lang="hr-HR" dirty="0"/>
              <a:t>2.      Da li se tumačenje izraženo u </a:t>
            </a:r>
            <a:r>
              <a:rPr lang="hr-HR" dirty="0" err="1"/>
              <a:t>presud</a:t>
            </a:r>
            <a:r>
              <a:rPr lang="hr-HR" dirty="0"/>
              <a:t>[ama] Suda [od 9. ožujka 2017., </a:t>
            </a:r>
            <a:r>
              <a:rPr lang="hr-HR" dirty="0" err="1"/>
              <a:t>Zulfikarpašić</a:t>
            </a:r>
            <a:r>
              <a:rPr lang="hr-HR" dirty="0"/>
              <a:t> (C-484/15, EU:C:2017:199), i od 9. ožujka 2017., Pula Parking (C-551/15, EU:C:2017:193)] može primijeniti u konkretno izloženom predmetu </a:t>
            </a:r>
            <a:r>
              <a:rPr lang="hr-HR" dirty="0" smtClean="0"/>
              <a:t>[...]?”</a:t>
            </a:r>
          </a:p>
          <a:p>
            <a:endParaRPr lang="hr-HR" dirty="0"/>
          </a:p>
          <a:p>
            <a:r>
              <a:rPr lang="hr-HR" b="1" dirty="0" smtClean="0">
                <a:solidFill>
                  <a:schemeClr val="bg2"/>
                </a:solidFill>
              </a:rPr>
              <a:t>Nema poveznice sa pravom EU</a:t>
            </a:r>
          </a:p>
          <a:p>
            <a:pPr marL="114300" indent="0">
              <a:buNone/>
            </a:pPr>
            <a:endParaRPr lang="hr-HR" dirty="0"/>
          </a:p>
          <a:p>
            <a:pPr marL="114300" indent="0">
              <a:buNone/>
            </a:pPr>
            <a:endParaRPr lang="hr-HR" dirty="0"/>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2311083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prstGeom prst="rect">
            <a:avLst/>
          </a:prstGeom>
        </p:spPr>
        <p:txBody>
          <a:bodyPr spcFirstLastPara="1" wrap="square" lIns="91425" tIns="91425" rIns="91425" bIns="91425" anchor="b" anchorCtr="0">
            <a:noAutofit/>
          </a:bodyPr>
          <a:lstStyle/>
          <a:p>
            <a:pPr lvl="0" algn="ctr"/>
            <a:r>
              <a:rPr lang="hr-HR" sz="2400" b="1" dirty="0"/>
              <a:t>C-200/19 - INA i </a:t>
            </a:r>
            <a:r>
              <a:rPr lang="hr-HR" sz="2400" b="1" dirty="0" smtClean="0"/>
              <a:t>drugi – pričuva</a:t>
            </a:r>
            <a:endParaRPr sz="2400" b="1" dirty="0"/>
          </a:p>
        </p:txBody>
      </p:sp>
      <p:sp>
        <p:nvSpPr>
          <p:cNvPr id="165" name="Google Shape;165;p32"/>
          <p:cNvSpPr txBox="1">
            <a:spLocks noGrp="1"/>
          </p:cNvSpPr>
          <p:nvPr>
            <p:ph type="body" idx="4294967295"/>
          </p:nvPr>
        </p:nvSpPr>
        <p:spPr>
          <a:xfrm>
            <a:off x="0" y="1360488"/>
            <a:ext cx="45719" cy="4811712"/>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4294967295"/>
          </p:nvPr>
        </p:nvSpPr>
        <p:spPr>
          <a:xfrm>
            <a:off x="1" y="1196752"/>
            <a:ext cx="9144000" cy="5096098"/>
          </a:xfrm>
          <a:prstGeom prst="rect">
            <a:avLst/>
          </a:prstGeom>
        </p:spPr>
        <p:txBody>
          <a:bodyPr spcFirstLastPara="1" wrap="square" lIns="91425" tIns="91425" rIns="91425" bIns="91425" anchor="t" anchorCtr="0">
            <a:noAutofit/>
          </a:bodyPr>
          <a:lstStyle/>
          <a:p>
            <a:pPr marL="114300" indent="0">
              <a:buNone/>
            </a:pPr>
            <a:r>
              <a:rPr lang="hr-HR" sz="2000" b="1" dirty="0" smtClean="0"/>
              <a:t>1.</a:t>
            </a:r>
            <a:r>
              <a:rPr lang="hr-HR" sz="2000" b="1" dirty="0"/>
              <a:t>      Članak 7. Uredbe (EU) br. 1215/2012 Europskog parlamenta i Vijeća od 12. prosinca 2012. o [sudskoj] nadležnosti, priznavanju i izvršenju sudskih odluka u građanskim i trgovačkim stvarima treba tumačiti na način da spor u vezi s </a:t>
            </a:r>
            <a:r>
              <a:rPr lang="hr-HR" sz="2000" b="1" u="sng" dirty="0">
                <a:solidFill>
                  <a:schemeClr val="bg2"/>
                </a:solidFill>
              </a:rPr>
              <a:t>neispunjenjem novčanih obveza koje su nacionalnim zakonom nametnute suvlasnicima nekretnine treba smatrati obuhvaćenim pojmom „stvari povezane s ugovorom” </a:t>
            </a:r>
            <a:r>
              <a:rPr lang="hr-HR" sz="2000" b="1" dirty="0"/>
              <a:t>u smislu članka 7. točke 1. </a:t>
            </a:r>
            <a:r>
              <a:rPr lang="hr-HR" sz="2000" b="1" dirty="0" err="1"/>
              <a:t>podtočke</a:t>
            </a:r>
            <a:r>
              <a:rPr lang="hr-HR" sz="2000" b="1" dirty="0"/>
              <a:t> (a) te uredbe.</a:t>
            </a:r>
            <a:endParaRPr lang="hr-HR" sz="2000" dirty="0"/>
          </a:p>
          <a:p>
            <a:pPr marL="114300" indent="0">
              <a:buNone/>
            </a:pPr>
            <a:endParaRPr lang="hr-HR" sz="2000" b="1" dirty="0" smtClean="0"/>
          </a:p>
          <a:p>
            <a:pPr marL="114300" indent="0">
              <a:buNone/>
            </a:pPr>
            <a:r>
              <a:rPr lang="hr-HR" sz="2000" b="1" dirty="0" smtClean="0"/>
              <a:t>2</a:t>
            </a:r>
            <a:r>
              <a:rPr lang="hr-HR" sz="2000" b="1" dirty="0"/>
              <a:t>.      Članak 7. točku 5. Uredbe br. 1215/2012 treba tumačiti na način da spor poput onoga u glavnom postupku – koji se odnosi na obvezu proizišlu iz činjenice da je društvo vlasnik poslovnih prostora u kojima je smješteno i u kojima posluje – nije „spor nastao iz poslovanja podružnice, predstavništva ili druge poslovne jedinice” u smislu te odredbe.</a:t>
            </a:r>
            <a:endParaRPr lang="hr-HR" sz="2000" dirty="0"/>
          </a:p>
          <a:p>
            <a:pPr marL="114300" indent="0">
              <a:buNone/>
            </a:pPr>
            <a:endParaRPr lang="hr-HR" dirty="0"/>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3617071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prstGeom prst="rect">
            <a:avLst/>
          </a:prstGeom>
        </p:spPr>
        <p:txBody>
          <a:bodyPr spcFirstLastPara="1" wrap="square" lIns="91425" tIns="91425" rIns="91425" bIns="91425" anchor="b" anchorCtr="0">
            <a:noAutofit/>
          </a:bodyPr>
          <a:lstStyle/>
          <a:p>
            <a:pPr lvl="0"/>
            <a:r>
              <a:rPr lang="hr-HR" b="1" dirty="0"/>
              <a:t>C-234/19 - EOS </a:t>
            </a:r>
            <a:r>
              <a:rPr lang="hr-HR" b="1" dirty="0" err="1"/>
              <a:t>Matrix</a:t>
            </a:r>
            <a:r>
              <a:rPr lang="hr-HR" b="1" dirty="0"/>
              <a:t>– </a:t>
            </a:r>
            <a:r>
              <a:rPr lang="hr-HR" b="1" dirty="0" smtClean="0"/>
              <a:t>nenadležnost suda</a:t>
            </a:r>
            <a:endParaRPr b="1" dirty="0"/>
          </a:p>
        </p:txBody>
      </p:sp>
      <p:sp>
        <p:nvSpPr>
          <p:cNvPr id="165" name="Google Shape;165;p32"/>
          <p:cNvSpPr txBox="1">
            <a:spLocks noGrp="1"/>
          </p:cNvSpPr>
          <p:nvPr>
            <p:ph type="body" idx="4294967295"/>
          </p:nvPr>
        </p:nvSpPr>
        <p:spPr>
          <a:xfrm>
            <a:off x="0" y="1360488"/>
            <a:ext cx="45719" cy="4811712"/>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4294967295"/>
          </p:nvPr>
        </p:nvSpPr>
        <p:spPr>
          <a:xfrm>
            <a:off x="1" y="1196752"/>
            <a:ext cx="9144000" cy="5096098"/>
          </a:xfrm>
          <a:prstGeom prst="rect">
            <a:avLst/>
          </a:prstGeom>
        </p:spPr>
        <p:txBody>
          <a:bodyPr spcFirstLastPara="1" wrap="square" lIns="91425" tIns="91425" rIns="91425" bIns="91425" anchor="t" anchorCtr="0">
            <a:noAutofit/>
          </a:bodyPr>
          <a:lstStyle/>
          <a:p>
            <a:r>
              <a:rPr lang="hr-HR" dirty="0" smtClean="0"/>
              <a:t>„</a:t>
            </a:r>
            <a:r>
              <a:rPr lang="hr-HR" dirty="0"/>
              <a:t>1.      Je li odredba nacionalnog zakonodavstva [kao što je] odredba članka 1. [Ovršnog zakona], kojom se javnim bilježnicima daje ovlast da provode prisilno ostvarenje tražbine na temelju vjerodostojne isprave, donošenjem rješenja o ovrsi, kao ovršnog naslova, bez izričitog pristanka </a:t>
            </a:r>
            <a:r>
              <a:rPr lang="hr-HR" dirty="0" err="1"/>
              <a:t>ovršenika</a:t>
            </a:r>
            <a:r>
              <a:rPr lang="hr-HR" dirty="0"/>
              <a:t> pravne osobe osnovane u [Hrvatskoj], u skladu s člankom 6. [stavkom] 1. [EKLJP-a] i s člankom 18. [UFEU-a], imajući pritom u vidu [presude od 9. ožujka 2017., </a:t>
            </a:r>
            <a:r>
              <a:rPr lang="hr-HR" dirty="0" err="1"/>
              <a:t>Zulfikarpašić</a:t>
            </a:r>
            <a:r>
              <a:rPr lang="hr-HR" dirty="0"/>
              <a:t> (C-484/15, EU:C:2017:199) i od 9. ožujka 2017., Pula Parking (C-551/15, EU:C:2017:193)]?</a:t>
            </a:r>
          </a:p>
          <a:p>
            <a:r>
              <a:rPr lang="hr-HR" dirty="0"/>
              <a:t>2.      Može li se tumačenje izraženo u presudama […] [od 9. ožujka 2017., </a:t>
            </a:r>
            <a:r>
              <a:rPr lang="hr-HR" dirty="0" err="1"/>
              <a:t>Zulfikarpašić</a:t>
            </a:r>
            <a:r>
              <a:rPr lang="hr-HR" dirty="0"/>
              <a:t> (C-484/15, EU:C:2017:199) i od 9. ožujka 2017., Pula Parking (C-551/15, EU:C:2017:193)] primijeniti u [ovom] predmetu […], odnosno treba li Uredbu br. 1215/2012 tumačiti na način da javni bilježnici u Hrvatskoj, kada postupaju u okviru ovlasti koje su im povjerene nacionalnim pravom u ovršnim postupcima na temelju ‚vjerodostojne isprave’ u kojoj su </a:t>
            </a:r>
            <a:r>
              <a:rPr lang="hr-HR" dirty="0" err="1"/>
              <a:t>ovršenici</a:t>
            </a:r>
            <a:r>
              <a:rPr lang="hr-HR" dirty="0"/>
              <a:t> pravne osobe osnovane u [Hrvatskoj], nisu obuhvaćeni pojmom ‚sud’ u smislu te uredbe?”</a:t>
            </a:r>
          </a:p>
          <a:p>
            <a:endParaRPr lang="hr-HR" dirty="0"/>
          </a:p>
          <a:p>
            <a:r>
              <a:rPr lang="hr-HR" b="1" dirty="0" smtClean="0">
                <a:solidFill>
                  <a:schemeClr val="bg2"/>
                </a:solidFill>
              </a:rPr>
              <a:t>Nema poveznice sa pravom EU</a:t>
            </a:r>
          </a:p>
          <a:p>
            <a:pPr marL="114300" indent="0">
              <a:buNone/>
            </a:pPr>
            <a:endParaRPr lang="hr-HR" dirty="0"/>
          </a:p>
          <a:p>
            <a:pPr marL="114300" indent="0">
              <a:buNone/>
            </a:pPr>
            <a:endParaRPr lang="hr-HR" dirty="0"/>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443365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5"/>
          <p:cNvSpPr txBox="1">
            <a:spLocks noGrp="1"/>
          </p:cNvSpPr>
          <p:nvPr>
            <p:ph type="title"/>
          </p:nvPr>
        </p:nvSpPr>
        <p:spPr>
          <a:xfrm>
            <a:off x="471900" y="332656"/>
            <a:ext cx="8222100" cy="1675911"/>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hr-HR" b="1" dirty="0" smtClean="0"/>
              <a:t>PRETHODNO PITANJE</a:t>
            </a:r>
            <a:br>
              <a:rPr lang="hr-HR" b="1" dirty="0" smtClean="0"/>
            </a:br>
            <a:r>
              <a:rPr lang="hr-HR" b="1" dirty="0"/>
              <a:t/>
            </a:r>
            <a:br>
              <a:rPr lang="hr-HR" b="1" dirty="0"/>
            </a:br>
            <a:endParaRPr b="1" dirty="0"/>
          </a:p>
        </p:txBody>
      </p:sp>
      <p:sp>
        <p:nvSpPr>
          <p:cNvPr id="195" name="Google Shape;195;p35"/>
          <p:cNvSpPr txBox="1">
            <a:spLocks noGrp="1"/>
          </p:cNvSpPr>
          <p:nvPr>
            <p:ph type="body" idx="1"/>
          </p:nvPr>
        </p:nvSpPr>
        <p:spPr>
          <a:xfrm>
            <a:off x="471900" y="2558767"/>
            <a:ext cx="3999900" cy="3613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Char char="●"/>
            </a:pPr>
            <a:endParaRPr lang="en-US" sz="1800" dirty="0" smtClean="0">
              <a:solidFill>
                <a:srgbClr val="000000"/>
              </a:solidFill>
            </a:endParaRPr>
          </a:p>
          <a:p>
            <a:pPr marL="457200" lvl="0" indent="-342900" algn="l" rtl="0">
              <a:spcBef>
                <a:spcPts val="0"/>
              </a:spcBef>
              <a:spcAft>
                <a:spcPts val="0"/>
              </a:spcAft>
              <a:buClr>
                <a:srgbClr val="000000"/>
              </a:buClr>
              <a:buSzPts val="1800"/>
              <a:buChar char="●"/>
            </a:pPr>
            <a:endParaRPr lang="en-US" sz="1800" dirty="0" smtClean="0">
              <a:solidFill>
                <a:srgbClr val="000000"/>
              </a:solidFill>
            </a:endParaRPr>
          </a:p>
          <a:p>
            <a:pPr lvl="0" indent="-342900">
              <a:buClr>
                <a:srgbClr val="000000"/>
              </a:buClr>
              <a:buSzPts val="1800"/>
            </a:pPr>
            <a:r>
              <a:rPr lang="hr-HR" sz="1800" b="1" dirty="0"/>
              <a:t>Preporuke namijenjene nacionalnim sudovima koje se odnose na pokretanje prethodnog postupka</a:t>
            </a:r>
            <a:r>
              <a:rPr lang="hr-HR" sz="1800" dirty="0"/>
              <a:t> </a:t>
            </a:r>
            <a:br>
              <a:rPr lang="hr-HR" sz="1800" dirty="0"/>
            </a:br>
            <a:endParaRPr lang="en-US" sz="1800" dirty="0" smtClean="0">
              <a:solidFill>
                <a:srgbClr val="000000"/>
              </a:solidFill>
            </a:endParaRPr>
          </a:p>
        </p:txBody>
      </p:sp>
      <p:sp>
        <p:nvSpPr>
          <p:cNvPr id="196" name="Google Shape;196;p35"/>
          <p:cNvSpPr txBox="1">
            <a:spLocks noGrp="1"/>
          </p:cNvSpPr>
          <p:nvPr>
            <p:ph type="body" idx="2"/>
          </p:nvPr>
        </p:nvSpPr>
        <p:spPr>
          <a:xfrm>
            <a:off x="4694250" y="2558767"/>
            <a:ext cx="3999900" cy="36136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en-US" sz="1800" b="1" dirty="0">
                <a:solidFill>
                  <a:srgbClr val="000000"/>
                </a:solidFill>
                <a:hlinkClick r:id="rId3"/>
              </a:rPr>
              <a:t>https://</a:t>
            </a:r>
            <a:r>
              <a:rPr lang="en-US" sz="1800" b="1" dirty="0" smtClean="0">
                <a:solidFill>
                  <a:srgbClr val="000000"/>
                </a:solidFill>
                <a:hlinkClick r:id="rId3"/>
              </a:rPr>
              <a:t>curia.europa.eu/juris/recherche.jsf?language=hr</a:t>
            </a:r>
            <a:endParaRPr lang="hr-HR" sz="1800" b="1" dirty="0" smtClean="0">
              <a:solidFill>
                <a:srgbClr val="000000"/>
              </a:solidFill>
            </a:endParaRPr>
          </a:p>
          <a:p>
            <a:pPr marL="285750" lvl="0" indent="-285750">
              <a:spcBef>
                <a:spcPts val="1600"/>
              </a:spcBef>
              <a:spcAft>
                <a:spcPts val="1600"/>
              </a:spcAft>
              <a:buFontTx/>
              <a:buChar char="-"/>
            </a:pPr>
            <a:r>
              <a:rPr lang="hr-HR" sz="1800" b="1" dirty="0" smtClean="0">
                <a:solidFill>
                  <a:srgbClr val="000000"/>
                </a:solidFill>
                <a:hlinkClick r:id="rId4"/>
              </a:rPr>
              <a:t>www.curia.europa.eu</a:t>
            </a:r>
            <a:endParaRPr lang="hr-HR" sz="1800" b="1" dirty="0" smtClean="0">
              <a:solidFill>
                <a:srgbClr val="000000"/>
              </a:solidFill>
            </a:endParaRPr>
          </a:p>
          <a:p>
            <a:pPr marL="285750" lvl="0" indent="-285750">
              <a:spcBef>
                <a:spcPts val="1600"/>
              </a:spcBef>
              <a:spcAft>
                <a:spcPts val="1600"/>
              </a:spcAft>
              <a:buFontTx/>
              <a:buChar char="-"/>
            </a:pPr>
            <a:r>
              <a:rPr lang="hr-HR" sz="1800" b="1" dirty="0" smtClean="0">
                <a:solidFill>
                  <a:srgbClr val="000000"/>
                </a:solidFill>
              </a:rPr>
              <a:t>Napredno pretraživanje</a:t>
            </a:r>
          </a:p>
          <a:p>
            <a:pPr marL="285750" lvl="0" indent="-285750">
              <a:spcBef>
                <a:spcPts val="1600"/>
              </a:spcBef>
              <a:spcAft>
                <a:spcPts val="1600"/>
              </a:spcAft>
              <a:buFontTx/>
              <a:buChar char="-"/>
            </a:pPr>
            <a:r>
              <a:rPr lang="hr-HR" sz="1800" b="1" dirty="0" smtClean="0">
                <a:solidFill>
                  <a:srgbClr val="000000"/>
                </a:solidFill>
              </a:rPr>
              <a:t>Jezik postupka - hrvatski</a:t>
            </a:r>
            <a:endParaRPr sz="1700" dirty="0">
              <a:solidFill>
                <a:srgbClr val="000000"/>
              </a:solidFill>
            </a:endParaRPr>
          </a:p>
        </p:txBody>
      </p:sp>
    </p:spTree>
    <p:extLst>
      <p:ext uri="{BB962C8B-B14F-4D97-AF65-F5344CB8AC3E}">
        <p14:creationId xmlns:p14="http://schemas.microsoft.com/office/powerpoint/2010/main" val="1988753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prstGeom prst="rect">
            <a:avLst/>
          </a:prstGeom>
        </p:spPr>
        <p:txBody>
          <a:bodyPr spcFirstLastPara="1" wrap="square" lIns="91425" tIns="91425" rIns="91425" bIns="91425" anchor="b" anchorCtr="0">
            <a:noAutofit/>
          </a:bodyPr>
          <a:lstStyle/>
          <a:p>
            <a:pPr lvl="0" algn="ctr"/>
            <a:r>
              <a:rPr lang="hr-HR" sz="2000" b="1" dirty="0"/>
              <a:t>C-267/19 i </a:t>
            </a:r>
            <a:r>
              <a:rPr lang="hr-HR" sz="2000" b="1" dirty="0" smtClean="0"/>
              <a:t>C-323/19 - </a:t>
            </a:r>
            <a:r>
              <a:rPr lang="hr-HR" sz="2000" b="1" dirty="0"/>
              <a:t>Parking d.o.o.protiv </a:t>
            </a:r>
            <a:r>
              <a:rPr lang="hr-HR" sz="2000" b="1" dirty="0" err="1"/>
              <a:t>Sawal</a:t>
            </a:r>
            <a:r>
              <a:rPr lang="hr-HR" sz="2000" b="1" dirty="0"/>
              <a:t> d.o.o. i </a:t>
            </a:r>
            <a:r>
              <a:rPr lang="hr-HR" sz="2000" b="1" dirty="0" err="1"/>
              <a:t>i</a:t>
            </a:r>
            <a:r>
              <a:rPr lang="hr-HR" sz="2000" b="1" dirty="0"/>
              <a:t> </a:t>
            </a:r>
            <a:r>
              <a:rPr lang="hr-HR" sz="2000" b="1" dirty="0" err="1"/>
              <a:t>Interplastics</a:t>
            </a:r>
            <a:r>
              <a:rPr lang="hr-HR" sz="2000" b="1" dirty="0"/>
              <a:t> s.r.o. protiv </a:t>
            </a:r>
            <a:r>
              <a:rPr lang="hr-HR" sz="2000" b="1" dirty="0" err="1"/>
              <a:t>Letifico</a:t>
            </a:r>
            <a:r>
              <a:rPr lang="hr-HR" sz="2000" b="1" dirty="0"/>
              <a:t> d.o.o.</a:t>
            </a:r>
            <a:endParaRPr sz="2000" b="1" dirty="0"/>
          </a:p>
        </p:txBody>
      </p:sp>
      <p:sp>
        <p:nvSpPr>
          <p:cNvPr id="165" name="Google Shape;165;p32"/>
          <p:cNvSpPr txBox="1">
            <a:spLocks noGrp="1"/>
          </p:cNvSpPr>
          <p:nvPr>
            <p:ph type="body" idx="4294967295"/>
          </p:nvPr>
        </p:nvSpPr>
        <p:spPr>
          <a:xfrm>
            <a:off x="0" y="1360488"/>
            <a:ext cx="45719" cy="4811712"/>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4294967295"/>
          </p:nvPr>
        </p:nvSpPr>
        <p:spPr>
          <a:xfrm>
            <a:off x="1" y="1196752"/>
            <a:ext cx="9144000" cy="5096098"/>
          </a:xfrm>
          <a:prstGeom prst="rect">
            <a:avLst/>
          </a:prstGeom>
        </p:spPr>
        <p:txBody>
          <a:bodyPr spcFirstLastPara="1" wrap="square" lIns="91425" tIns="91425" rIns="91425" bIns="91425" anchor="t" anchorCtr="0">
            <a:noAutofit/>
          </a:bodyPr>
          <a:lstStyle/>
          <a:p>
            <a:endParaRPr lang="hr-HR" b="1" dirty="0" smtClean="0"/>
          </a:p>
          <a:p>
            <a:endParaRPr lang="hr-HR" sz="2400" b="1" dirty="0"/>
          </a:p>
          <a:p>
            <a:r>
              <a:rPr lang="hr-HR" sz="2400" dirty="0" smtClean="0"/>
              <a:t>Članak </a:t>
            </a:r>
            <a:r>
              <a:rPr lang="hr-HR" sz="2400" dirty="0"/>
              <a:t>18. UFEU-a i članak 47. Povelje Europske unije o temeljnim pravima treba tumačiti na način</a:t>
            </a:r>
            <a:r>
              <a:rPr lang="hr-HR" sz="2400" b="1" dirty="0"/>
              <a:t> da im se ne protivi nacionalni propis kojim se javnim bilježnicima koji postupaju u okviru ovlasti koje su im dodijeljene u ovršnim postupcima na temelju vjerodostojne isprave daju ovlasti da donose rješenja o ovrsi, </a:t>
            </a:r>
            <a:r>
              <a:rPr lang="hr-HR" sz="2400" b="1" u="sng" dirty="0"/>
              <a:t>koja se, </a:t>
            </a:r>
            <a:r>
              <a:rPr lang="hr-HR" sz="2400" b="1" dirty="0"/>
              <a:t>kao što to proizlazi iz presude od 9. ožujka 2017., Pula Parking (C-551/15, EU:C:2017:193</a:t>
            </a:r>
            <a:r>
              <a:rPr lang="hr-HR" sz="2400" b="1" u="sng" dirty="0"/>
              <a:t>), ne mogu priznati i izvršiti u drugoj državi </a:t>
            </a:r>
            <a:r>
              <a:rPr lang="hr-HR" sz="2400" b="1" u="sng" dirty="0" smtClean="0"/>
              <a:t>članici</a:t>
            </a:r>
            <a:endParaRPr lang="hr-HR" sz="2400" u="sng" dirty="0"/>
          </a:p>
          <a:p>
            <a:pPr marL="114300" indent="0">
              <a:buNone/>
            </a:pPr>
            <a:endParaRPr lang="hr-HR" dirty="0"/>
          </a:p>
          <a:p>
            <a:pPr marL="114300" indent="0">
              <a:buNone/>
            </a:pPr>
            <a:endParaRPr lang="hr-HR" dirty="0"/>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3165565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2"/>
            <a:ext cx="2808000" cy="1502499"/>
          </a:xfrm>
          <a:prstGeom prst="rect">
            <a:avLst/>
          </a:prstGeom>
        </p:spPr>
        <p:txBody>
          <a:bodyPr spcFirstLastPara="1" wrap="square" lIns="91425" tIns="91425" rIns="91425" bIns="91425" anchor="b" anchorCtr="0">
            <a:noAutofit/>
          </a:bodyPr>
          <a:lstStyle/>
          <a:p>
            <a:pPr lvl="0"/>
            <a:r>
              <a:rPr lang="hr-HR" b="1" dirty="0"/>
              <a:t>C-277/19 - </a:t>
            </a:r>
            <a:r>
              <a:rPr lang="hr-HR" b="1" dirty="0" err="1"/>
              <a:t>Raiffeisenbank</a:t>
            </a:r>
            <a:r>
              <a:rPr lang="hr-HR" b="1" dirty="0"/>
              <a:t> St. </a:t>
            </a:r>
            <a:r>
              <a:rPr lang="hr-HR" b="1" dirty="0" err="1"/>
              <a:t>Stefan</a:t>
            </a:r>
            <a:r>
              <a:rPr lang="hr-HR" b="1" dirty="0"/>
              <a:t>-</a:t>
            </a:r>
            <a:r>
              <a:rPr lang="hr-HR" b="1" dirty="0" err="1"/>
              <a:t>Jagerberg</a:t>
            </a:r>
            <a:r>
              <a:rPr lang="hr-HR" b="1" dirty="0"/>
              <a:t>-</a:t>
            </a:r>
            <a:r>
              <a:rPr lang="hr-HR" b="1" dirty="0" err="1"/>
              <a:t>Wolfsberg</a:t>
            </a:r>
            <a:endParaRPr b="1" dirty="0"/>
          </a:p>
        </p:txBody>
      </p:sp>
      <p:sp>
        <p:nvSpPr>
          <p:cNvPr id="165" name="Google Shape;165;p32"/>
          <p:cNvSpPr txBox="1">
            <a:spLocks noGrp="1"/>
          </p:cNvSpPr>
          <p:nvPr>
            <p:ph type="body" idx="1"/>
          </p:nvPr>
        </p:nvSpPr>
        <p:spPr>
          <a:xfrm>
            <a:off x="1" y="1916831"/>
            <a:ext cx="3034075" cy="4255501"/>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203848" y="0"/>
            <a:ext cx="5832647" cy="6292233"/>
          </a:xfrm>
          <a:prstGeom prst="rect">
            <a:avLst/>
          </a:prstGeom>
        </p:spPr>
        <p:txBody>
          <a:bodyPr spcFirstLastPara="1" wrap="square" lIns="91425" tIns="91425" rIns="91425" bIns="91425" anchor="t" anchorCtr="0">
            <a:noAutofit/>
          </a:bodyPr>
          <a:lstStyle/>
          <a:p>
            <a:pPr algn="just" eaLnBrk="1" hangingPunct="1">
              <a:lnSpc>
                <a:spcPct val="100000"/>
              </a:lnSpc>
              <a:spcBef>
                <a:spcPct val="0"/>
              </a:spcBef>
              <a:buFontTx/>
              <a:buChar char="-"/>
            </a:pPr>
            <a:endParaRPr lang="hr-HR" sz="2400" b="1" dirty="0">
              <a:solidFill>
                <a:schemeClr val="bg2"/>
              </a:solidFill>
            </a:endParaRPr>
          </a:p>
          <a:p>
            <a:pPr algn="just" eaLnBrk="1" hangingPunct="1">
              <a:lnSpc>
                <a:spcPct val="100000"/>
              </a:lnSpc>
              <a:spcBef>
                <a:spcPct val="0"/>
              </a:spcBef>
              <a:buFontTx/>
              <a:buChar char="-"/>
            </a:pPr>
            <a:r>
              <a:rPr lang="hr-HR" sz="1800" b="1" dirty="0">
                <a:solidFill>
                  <a:schemeClr val="bg2"/>
                </a:solidFill>
              </a:rPr>
              <a:t>C-820/19 - Privredna banka </a:t>
            </a:r>
            <a:r>
              <a:rPr lang="hr-HR" sz="1800" b="1" dirty="0" smtClean="0">
                <a:solidFill>
                  <a:schemeClr val="bg2"/>
                </a:solidFill>
              </a:rPr>
              <a:t>Zagreb – povučen zahtjev</a:t>
            </a:r>
          </a:p>
          <a:p>
            <a:pPr algn="just" eaLnBrk="1" hangingPunct="1">
              <a:lnSpc>
                <a:spcPct val="100000"/>
              </a:lnSpc>
              <a:spcBef>
                <a:spcPct val="0"/>
              </a:spcBef>
              <a:buFontTx/>
              <a:buChar char="-"/>
            </a:pPr>
            <a:endParaRPr lang="hr-HR" sz="1800" b="1" dirty="0">
              <a:solidFill>
                <a:schemeClr val="bg2"/>
              </a:solidFill>
              <a:latin typeface="Arial" panose="020B0604020202020204" pitchFamily="34" charset="0"/>
              <a:ea typeface="Times New Roman" panose="02020603050405020304" pitchFamily="18" charset="0"/>
              <a:cs typeface="Arial" panose="020B0604020202020204" pitchFamily="34" charset="0"/>
            </a:endParaRPr>
          </a:p>
          <a:p>
            <a:pPr algn="just" eaLnBrk="1" hangingPunct="1">
              <a:lnSpc>
                <a:spcPct val="100000"/>
              </a:lnSpc>
              <a:spcBef>
                <a:spcPct val="0"/>
              </a:spcBef>
              <a:buFontTx/>
              <a:buChar char="-"/>
            </a:pPr>
            <a:endParaRPr lang="hr-HR" sz="1800" b="1" dirty="0" smtClean="0">
              <a:solidFill>
                <a:schemeClr val="bg2"/>
              </a:solidFill>
              <a:latin typeface="Arial" panose="020B0604020202020204" pitchFamily="34" charset="0"/>
              <a:ea typeface="Times New Roman" panose="02020603050405020304" pitchFamily="18" charset="0"/>
              <a:cs typeface="Arial" panose="020B0604020202020204" pitchFamily="34" charset="0"/>
            </a:endParaRPr>
          </a:p>
          <a:p>
            <a:pPr algn="just" eaLnBrk="1" hangingPunct="1">
              <a:lnSpc>
                <a:spcPct val="100000"/>
              </a:lnSpc>
              <a:spcBef>
                <a:spcPct val="0"/>
              </a:spcBef>
              <a:buFontTx/>
              <a:buChar char="-"/>
            </a:pPr>
            <a:r>
              <a:rPr lang="hr-HR" sz="1800" b="1" dirty="0">
                <a:solidFill>
                  <a:schemeClr val="bg2"/>
                </a:solidFill>
              </a:rPr>
              <a:t>C-889/19 - Klinički bolnički centar </a:t>
            </a:r>
            <a:r>
              <a:rPr lang="hr-HR" sz="1800" b="1" dirty="0" smtClean="0">
                <a:solidFill>
                  <a:schemeClr val="bg2"/>
                </a:solidFill>
              </a:rPr>
              <a:t>Osijek – povučen zahtjev</a:t>
            </a:r>
          </a:p>
          <a:p>
            <a:pPr algn="just" eaLnBrk="1" hangingPunct="1">
              <a:lnSpc>
                <a:spcPct val="100000"/>
              </a:lnSpc>
              <a:spcBef>
                <a:spcPct val="0"/>
              </a:spcBef>
              <a:buFontTx/>
              <a:buChar char="-"/>
            </a:pPr>
            <a:endParaRPr lang="hr-HR" sz="1800" b="1" dirty="0">
              <a:solidFill>
                <a:schemeClr val="bg2"/>
              </a:solidFill>
              <a:latin typeface="Arial" panose="020B0604020202020204" pitchFamily="34" charset="0"/>
              <a:ea typeface="Times New Roman" panose="02020603050405020304" pitchFamily="18" charset="0"/>
              <a:cs typeface="Arial" panose="020B0604020202020204" pitchFamily="34" charset="0"/>
            </a:endParaRPr>
          </a:p>
          <a:p>
            <a:pPr algn="just" eaLnBrk="1" hangingPunct="1">
              <a:lnSpc>
                <a:spcPct val="100000"/>
              </a:lnSpc>
              <a:spcBef>
                <a:spcPct val="0"/>
              </a:spcBef>
              <a:buFontTx/>
              <a:buChar char="-"/>
            </a:pPr>
            <a:r>
              <a:rPr lang="hr-HR" sz="1800" b="1" dirty="0">
                <a:solidFill>
                  <a:schemeClr val="bg2"/>
                </a:solidFill>
              </a:rPr>
              <a:t>C-474/20 - </a:t>
            </a:r>
            <a:r>
              <a:rPr lang="hr-HR" sz="1800" b="1" dirty="0" err="1">
                <a:solidFill>
                  <a:schemeClr val="bg2"/>
                </a:solidFill>
              </a:rPr>
              <a:t>I.D</a:t>
            </a:r>
            <a:r>
              <a:rPr lang="hr-HR" sz="1800" b="1" dirty="0" smtClean="0">
                <a:solidFill>
                  <a:schemeClr val="bg2"/>
                </a:solidFill>
              </a:rPr>
              <a:t>. – povučen zahtjev</a:t>
            </a:r>
          </a:p>
          <a:p>
            <a:pPr algn="just" eaLnBrk="1" hangingPunct="1">
              <a:lnSpc>
                <a:spcPct val="100000"/>
              </a:lnSpc>
              <a:spcBef>
                <a:spcPct val="0"/>
              </a:spcBef>
              <a:buFontTx/>
              <a:buChar char="-"/>
            </a:pPr>
            <a:endParaRPr lang="hr-HR" sz="1800" b="1" dirty="0">
              <a:solidFill>
                <a:schemeClr val="bg2"/>
              </a:solidFill>
              <a:latin typeface="Arial" panose="020B0604020202020204" pitchFamily="34" charset="0"/>
              <a:ea typeface="Times New Roman" panose="02020603050405020304" pitchFamily="18" charset="0"/>
              <a:cs typeface="Arial" panose="020B0604020202020204" pitchFamily="34" charset="0"/>
            </a:endParaRPr>
          </a:p>
          <a:p>
            <a:pPr algn="just" eaLnBrk="1" hangingPunct="1">
              <a:lnSpc>
                <a:spcPct val="100000"/>
              </a:lnSpc>
              <a:spcBef>
                <a:spcPct val="0"/>
              </a:spcBef>
              <a:buFontTx/>
              <a:buChar char="-"/>
            </a:pPr>
            <a:r>
              <a:rPr lang="hr-HR" sz="18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r>
              <a:rPr lang="hr-HR" sz="22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r>
              <a:rPr lang="hr-HR" sz="20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p>
          <a:p>
            <a:pPr marL="0" lvl="0" indent="0" algn="l" rtl="0">
              <a:spcBef>
                <a:spcPts val="1600"/>
              </a:spcBef>
              <a:spcAft>
                <a:spcPts val="1600"/>
              </a:spcAft>
              <a:buNone/>
            </a:pPr>
            <a:endParaRPr sz="1600" b="1" dirty="0">
              <a:solidFill>
                <a:schemeClr val="accent6"/>
              </a:solidFill>
            </a:endParaRPr>
          </a:p>
        </p:txBody>
      </p:sp>
      <p:sp>
        <p:nvSpPr>
          <p:cNvPr id="2" name="Pravokutnik 1"/>
          <p:cNvSpPr/>
          <p:nvPr/>
        </p:nvSpPr>
        <p:spPr>
          <a:xfrm>
            <a:off x="179512" y="3105835"/>
            <a:ext cx="2808312" cy="2862322"/>
          </a:xfrm>
          <a:prstGeom prst="rect">
            <a:avLst/>
          </a:prstGeom>
        </p:spPr>
        <p:txBody>
          <a:bodyPr wrap="square">
            <a:spAutoFit/>
          </a:bodyPr>
          <a:lstStyle/>
          <a:p>
            <a:r>
              <a:rPr lang="hr-HR" dirty="0" smtClean="0"/>
              <a:t>- krediti </a:t>
            </a:r>
            <a:r>
              <a:rPr lang="hr-HR" dirty="0"/>
              <a:t>sklopljeni su 11. prosinca 2007. i 19. lipnja 2008. </a:t>
            </a:r>
            <a:endParaRPr lang="hr-HR" dirty="0" smtClean="0"/>
          </a:p>
          <a:p>
            <a:endParaRPr lang="hr-HR" dirty="0"/>
          </a:p>
          <a:p>
            <a:r>
              <a:rPr lang="hr-HR" dirty="0" smtClean="0"/>
              <a:t>- Suda </a:t>
            </a:r>
            <a:r>
              <a:rPr lang="hr-HR" dirty="0"/>
              <a:t>je nadležan tumačiti pravo Unije u pogledu njegove primjene u državi članici isključivo od dana njezinog pristupanja Uniji </a:t>
            </a:r>
          </a:p>
        </p:txBody>
      </p:sp>
    </p:spTree>
    <p:extLst>
      <p:ext uri="{BB962C8B-B14F-4D97-AF65-F5344CB8AC3E}">
        <p14:creationId xmlns:p14="http://schemas.microsoft.com/office/powerpoint/2010/main" val="349812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marL="72000" algn="ctr"/>
            <a:r>
              <a:rPr lang="hr-HR" sz="2800" b="1" dirty="0" smtClean="0">
                <a:solidFill>
                  <a:schemeClr val="bg2"/>
                </a:solidFill>
              </a:rPr>
              <a:t/>
            </a:r>
            <a:br>
              <a:rPr lang="hr-HR" sz="2800" b="1" dirty="0" smtClean="0">
                <a:solidFill>
                  <a:schemeClr val="bg2"/>
                </a:solidFill>
              </a:rPr>
            </a:br>
            <a:r>
              <a:rPr lang="hr-HR" sz="2800" b="1" dirty="0" smtClean="0">
                <a:solidFill>
                  <a:schemeClr val="bg2"/>
                </a:solidFill>
              </a:rPr>
              <a:t>C-307/19 </a:t>
            </a:r>
            <a:r>
              <a:rPr lang="hr-HR" sz="2800" b="1" dirty="0">
                <a:solidFill>
                  <a:schemeClr val="bg2"/>
                </a:solidFill>
              </a:rPr>
              <a:t>- Obala i lučice</a:t>
            </a:r>
            <a:r>
              <a:rPr lang="hr-HR" b="1" dirty="0">
                <a:solidFill>
                  <a:schemeClr val="bg2"/>
                </a:solidFill>
              </a:rPr>
              <a:t/>
            </a:r>
            <a:br>
              <a:rPr lang="hr-HR" b="1" dirty="0">
                <a:solidFill>
                  <a:schemeClr val="bg2"/>
                </a:solidFill>
              </a:rPr>
            </a:br>
            <a:r>
              <a:rPr lang="en-US" dirty="0" smtClean="0"/>
              <a:t>.</a:t>
            </a:r>
            <a:br>
              <a:rPr lang="en-US" dirty="0" smtClean="0"/>
            </a:br>
            <a:endParaRPr lang="hr-HR" dirty="0"/>
          </a:p>
        </p:txBody>
      </p:sp>
      <p:sp>
        <p:nvSpPr>
          <p:cNvPr id="5" name="Pravokutnik 4"/>
          <p:cNvSpPr/>
          <p:nvPr/>
        </p:nvSpPr>
        <p:spPr>
          <a:xfrm>
            <a:off x="0" y="394692"/>
            <a:ext cx="8989719" cy="6401753"/>
          </a:xfrm>
          <a:prstGeom prst="rect">
            <a:avLst/>
          </a:prstGeom>
        </p:spPr>
        <p:txBody>
          <a:bodyPr wrap="square">
            <a:spAutoFit/>
          </a:bodyPr>
          <a:lstStyle/>
          <a:p>
            <a:endParaRPr lang="en-US" sz="1600" dirty="0" smtClean="0"/>
          </a:p>
          <a:p>
            <a:endParaRPr lang="en-US" sz="1600" dirty="0"/>
          </a:p>
          <a:p>
            <a:pPr marL="342900" indent="-342900">
              <a:buAutoNum type="arabicPeriod"/>
            </a:pPr>
            <a:r>
              <a:rPr lang="vi-VN" dirty="0" smtClean="0"/>
              <a:t>Članak </a:t>
            </a:r>
            <a:r>
              <a:rPr lang="vi-VN" dirty="0"/>
              <a:t>1. stavak 1. Uredbe (EU) br. 1215/2012 Europskog parlamenta i Vijeća od 12. </a:t>
            </a:r>
            <a:r>
              <a:rPr lang="vi-VN" dirty="0" smtClean="0"/>
              <a:t>prosinca</a:t>
            </a:r>
            <a:r>
              <a:rPr lang="hr-HR" dirty="0" smtClean="0"/>
              <a:t> </a:t>
            </a:r>
            <a:r>
              <a:rPr lang="vi-VN" dirty="0" smtClean="0"/>
              <a:t>2012</a:t>
            </a:r>
            <a:r>
              <a:rPr lang="vi-VN" dirty="0"/>
              <a:t>. o [sudskoj] nadležnosti, priznavanju i izvršenju sudskih odluka u građanskim </a:t>
            </a:r>
            <a:r>
              <a:rPr lang="vi-VN" dirty="0" smtClean="0"/>
              <a:t>i</a:t>
            </a:r>
            <a:r>
              <a:rPr lang="hr-HR" dirty="0" smtClean="0"/>
              <a:t> </a:t>
            </a:r>
            <a:r>
              <a:rPr lang="vi-VN" dirty="0" smtClean="0"/>
              <a:t>trgovačkim </a:t>
            </a:r>
            <a:r>
              <a:rPr lang="vi-VN" dirty="0"/>
              <a:t>stvarima treba tumačiti na način da pojam „građansk[a] i trgovačk[a] [stvar]”, </a:t>
            </a:r>
            <a:r>
              <a:rPr lang="vi-VN" dirty="0" smtClean="0"/>
              <a:t>u</a:t>
            </a:r>
            <a:r>
              <a:rPr lang="hr-HR" dirty="0" smtClean="0"/>
              <a:t> </a:t>
            </a:r>
            <a:r>
              <a:rPr lang="vi-VN" dirty="0" smtClean="0"/>
              <a:t>smislu </a:t>
            </a:r>
            <a:r>
              <a:rPr lang="vi-VN" dirty="0"/>
              <a:t>te odredbe, </a:t>
            </a:r>
            <a:r>
              <a:rPr lang="vi-VN" u="sng" dirty="0"/>
              <a:t>obuhvaća postupak za naplatu naknade za dnevnu kartu za parkiranje </a:t>
            </a:r>
            <a:r>
              <a:rPr lang="vi-VN" u="sng" dirty="0" smtClean="0"/>
              <a:t>na</a:t>
            </a:r>
            <a:r>
              <a:rPr lang="hr-HR" u="sng" dirty="0" smtClean="0"/>
              <a:t> </a:t>
            </a:r>
            <a:r>
              <a:rPr lang="vi-VN" u="sng" dirty="0" smtClean="0"/>
              <a:t>označenom </a:t>
            </a:r>
            <a:r>
              <a:rPr lang="vi-VN" u="sng" dirty="0"/>
              <a:t>parkirališnom mjestu koje se nalazi na javnoj prometnoj površini, a koji </a:t>
            </a:r>
            <a:r>
              <a:rPr lang="vi-VN" u="sng" dirty="0" smtClean="0"/>
              <a:t>je</a:t>
            </a:r>
            <a:r>
              <a:rPr lang="hr-HR" u="sng" dirty="0" smtClean="0"/>
              <a:t> </a:t>
            </a:r>
            <a:r>
              <a:rPr lang="vi-VN" u="sng" dirty="0" smtClean="0"/>
              <a:t>pokrenulo </a:t>
            </a:r>
            <a:r>
              <a:rPr lang="vi-VN" u="sng" dirty="0"/>
              <a:t>društvo koje je jedinica lokalne samouprave ovlastila za upravljanje </a:t>
            </a:r>
            <a:r>
              <a:rPr lang="vi-VN" u="sng" dirty="0" smtClean="0"/>
              <a:t>takvim</a:t>
            </a:r>
            <a:r>
              <a:rPr lang="hr-HR" u="sng" dirty="0" smtClean="0"/>
              <a:t> </a:t>
            </a:r>
            <a:r>
              <a:rPr lang="vi-VN" u="sng" dirty="0" smtClean="0"/>
              <a:t>parkirališnim </a:t>
            </a:r>
            <a:r>
              <a:rPr lang="vi-VN" u="sng" dirty="0"/>
              <a:t>mjestima.</a:t>
            </a:r>
            <a:br>
              <a:rPr lang="vi-VN" u="sng" dirty="0"/>
            </a:br>
            <a:endParaRPr lang="hr-HR" u="sng" dirty="0" smtClean="0"/>
          </a:p>
          <a:p>
            <a:pPr marL="342900" indent="-342900">
              <a:buAutoNum type="arabicPeriod"/>
            </a:pPr>
            <a:r>
              <a:rPr lang="vi-VN" dirty="0" smtClean="0"/>
              <a:t>Članak </a:t>
            </a:r>
            <a:r>
              <a:rPr lang="vi-VN" dirty="0"/>
              <a:t>24. točku 1. Uredbe br. 1215/2012 treba tumačiti na način da pojam „</a:t>
            </a:r>
            <a:r>
              <a:rPr lang="vi-VN" dirty="0" smtClean="0"/>
              <a:t>najam/zakup</a:t>
            </a:r>
            <a:r>
              <a:rPr lang="hr-HR" dirty="0" smtClean="0"/>
              <a:t> </a:t>
            </a:r>
            <a:r>
              <a:rPr lang="vi-VN" dirty="0" smtClean="0"/>
              <a:t>nekretnine</a:t>
            </a:r>
            <a:r>
              <a:rPr lang="vi-VN" dirty="0"/>
              <a:t>”, u smislu te odredbe, ne obuhvaća postupak za naplatu naknade za dnevnu </a:t>
            </a:r>
            <a:r>
              <a:rPr lang="vi-VN" dirty="0" smtClean="0"/>
              <a:t>kartu</a:t>
            </a:r>
            <a:r>
              <a:rPr lang="hr-HR" dirty="0" smtClean="0"/>
              <a:t> </a:t>
            </a:r>
            <a:r>
              <a:rPr lang="vi-VN" dirty="0" smtClean="0"/>
              <a:t>za </a:t>
            </a:r>
            <a:r>
              <a:rPr lang="vi-VN" dirty="0"/>
              <a:t>parkiranje na označenom parkirališnom mjestu koje se nalazi na javnoj prometnoj površini</a:t>
            </a:r>
            <a:r>
              <a:rPr lang="vi-VN" dirty="0" smtClean="0"/>
              <a:t>.</a:t>
            </a:r>
            <a:r>
              <a:rPr lang="hr-HR" dirty="0" smtClean="0"/>
              <a:t> </a:t>
            </a:r>
          </a:p>
          <a:p>
            <a:r>
              <a:rPr lang="vi-VN" dirty="0"/>
              <a:t/>
            </a:r>
            <a:br>
              <a:rPr lang="vi-VN" dirty="0"/>
            </a:br>
            <a:r>
              <a:rPr lang="vi-VN" dirty="0"/>
              <a:t>3. Članak 7. točku 1. Uredbe br. 1215/2012 treba tumačiti na način, s jedne strane, da pojam </a:t>
            </a:r>
            <a:r>
              <a:rPr lang="vi-VN" u="sng" dirty="0" smtClean="0"/>
              <a:t>„[</a:t>
            </a:r>
            <a:r>
              <a:rPr lang="vi-VN" u="sng" dirty="0"/>
              <a:t>stvari] povezan[e] s ugovorom</a:t>
            </a:r>
            <a:r>
              <a:rPr lang="vi-VN" dirty="0"/>
              <a:t>”, u smislu te odredbe, </a:t>
            </a:r>
            <a:r>
              <a:rPr lang="vi-VN" u="sng" dirty="0"/>
              <a:t>obuhvaća postupak naplate </a:t>
            </a:r>
            <a:r>
              <a:rPr lang="vi-VN" u="sng" dirty="0" smtClean="0"/>
              <a:t>naknade</a:t>
            </a:r>
            <a:r>
              <a:rPr lang="hr-HR" u="sng" dirty="0" smtClean="0"/>
              <a:t> </a:t>
            </a:r>
            <a:r>
              <a:rPr lang="vi-VN" u="sng" dirty="0" smtClean="0"/>
              <a:t>koja </a:t>
            </a:r>
            <a:r>
              <a:rPr lang="vi-VN" u="sng" dirty="0"/>
              <a:t>proizlazi iz ugovora čiji je predmet parkiranje na jednom od označenih </a:t>
            </a:r>
            <a:r>
              <a:rPr lang="vi-VN" u="sng" dirty="0" smtClean="0"/>
              <a:t>parkirališnih</a:t>
            </a:r>
            <a:r>
              <a:rPr lang="hr-HR" u="sng" dirty="0" smtClean="0"/>
              <a:t> </a:t>
            </a:r>
            <a:r>
              <a:rPr lang="vi-VN" u="sng" dirty="0" smtClean="0"/>
              <a:t>mjesta</a:t>
            </a:r>
            <a:r>
              <a:rPr lang="vi-VN" dirty="0" smtClean="0"/>
              <a:t> </a:t>
            </a:r>
            <a:r>
              <a:rPr lang="vi-VN" dirty="0"/>
              <a:t>koja se nalaze na javnoj prometnoj površini, koja organizira i kojima upravlja </a:t>
            </a:r>
            <a:r>
              <a:rPr lang="vi-VN" dirty="0" smtClean="0"/>
              <a:t>društvo</a:t>
            </a:r>
            <a:r>
              <a:rPr lang="hr-HR" dirty="0" smtClean="0"/>
              <a:t> </a:t>
            </a:r>
            <a:r>
              <a:rPr lang="vi-VN" dirty="0" smtClean="0"/>
              <a:t>koje </a:t>
            </a:r>
            <a:r>
              <a:rPr lang="vi-VN" dirty="0"/>
              <a:t>je ovlašteno u tu svrhu i, s druge strane, da taj ugovor predstavlja ugovor o </a:t>
            </a:r>
            <a:r>
              <a:rPr lang="vi-VN" dirty="0" smtClean="0"/>
              <a:t>pružanju</a:t>
            </a:r>
            <a:r>
              <a:rPr lang="hr-HR" dirty="0" smtClean="0"/>
              <a:t> </a:t>
            </a:r>
            <a:r>
              <a:rPr lang="vi-VN" dirty="0" smtClean="0"/>
              <a:t>usluga </a:t>
            </a:r>
            <a:r>
              <a:rPr lang="vi-VN" dirty="0"/>
              <a:t>u smislu članka 7. točke 1. podtočke (b) druge alineje te uredbe. </a:t>
            </a:r>
            <a:br>
              <a:rPr lang="vi-VN" dirty="0"/>
            </a:br>
            <a:endParaRPr lang="vi-VN" dirty="0"/>
          </a:p>
        </p:txBody>
      </p:sp>
    </p:spTree>
    <p:extLst>
      <p:ext uri="{BB962C8B-B14F-4D97-AF65-F5344CB8AC3E}">
        <p14:creationId xmlns:p14="http://schemas.microsoft.com/office/powerpoint/2010/main" val="1363841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hr-HR" sz="2400" b="1" dirty="0"/>
              <a:t>C-801/19 </a:t>
            </a:r>
            <a:r>
              <a:rPr lang="hr-HR" sz="2400" b="1" dirty="0" smtClean="0"/>
              <a:t>– </a:t>
            </a:r>
          </a:p>
          <a:p>
            <a:pPr marL="0" lvl="0" indent="0">
              <a:spcBef>
                <a:spcPts val="1600"/>
              </a:spcBef>
              <a:spcAft>
                <a:spcPts val="1600"/>
              </a:spcAft>
              <a:buNone/>
            </a:pPr>
            <a:r>
              <a:rPr lang="hr-HR" sz="2400" b="1" dirty="0"/>
              <a:t>FRANCK d.d., Zagreb protiv Ministarstva financija Republike Hrvatske, Samostalni sektor za drugostupanjski upravni </a:t>
            </a:r>
            <a:r>
              <a:rPr lang="hr-HR" sz="2400" b="1" dirty="0" smtClean="0"/>
              <a:t>postupak</a:t>
            </a:r>
            <a:r>
              <a:rPr lang="en-US" sz="1800" dirty="0"/>
              <a:t/>
            </a:r>
            <a:br>
              <a:rPr lang="en-US" sz="1800" dirty="0"/>
            </a:b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47864" y="0"/>
            <a:ext cx="5688631" cy="6292233"/>
          </a:xfrm>
          <a:prstGeom prst="rect">
            <a:avLst/>
          </a:prstGeom>
        </p:spPr>
        <p:txBody>
          <a:bodyPr spcFirstLastPara="1" wrap="square" lIns="91425" tIns="91425" rIns="91425" bIns="91425" anchor="t" anchorCtr="0">
            <a:noAutofit/>
          </a:bodyPr>
          <a:lstStyle/>
          <a:p>
            <a:r>
              <a:rPr lang="hr-HR" sz="2000" dirty="0">
                <a:solidFill>
                  <a:schemeClr val="bg2"/>
                </a:solidFill>
              </a:rPr>
              <a:t>Članak 135. stavak 1. točke (b) i (d) Direktive Vijeća 2006/112/EZ od 28. studenoga 2006. o zajedničkom sustavu poreza na dodanu vrijednost treba tumačiti na način da se izuzeće od poreza na dodanu vrijednost koje te odredbe predviđaju za odobravanje kredita odnosno transakcije koje se odnose na druge utržive instrumente primjenjuje na transakciju u okviru koje jedan porezni obveznik drugomu stavlja na raspolaganje, uz naknadu, novčana sredstva dobivena od </a:t>
            </a:r>
            <a:r>
              <a:rPr lang="hr-HR" sz="2000" dirty="0" err="1">
                <a:solidFill>
                  <a:schemeClr val="bg2"/>
                </a:solidFill>
              </a:rPr>
              <a:t>faktoring</a:t>
            </a:r>
            <a:r>
              <a:rPr lang="hr-HR" sz="2000" dirty="0">
                <a:solidFill>
                  <a:schemeClr val="bg2"/>
                </a:solidFill>
              </a:rPr>
              <a:t> društva, nakon što je na to društvo prenio mjenicu koju je izdao </a:t>
            </a:r>
            <a:r>
              <a:rPr lang="hr-HR" sz="2000" dirty="0" err="1">
                <a:solidFill>
                  <a:schemeClr val="bg2"/>
                </a:solidFill>
              </a:rPr>
              <a:t>drugonavedeni</a:t>
            </a:r>
            <a:r>
              <a:rPr lang="hr-HR" sz="2000" dirty="0">
                <a:solidFill>
                  <a:schemeClr val="bg2"/>
                </a:solidFill>
              </a:rPr>
              <a:t> porezni obveznik, pri čemu </a:t>
            </a:r>
            <a:r>
              <a:rPr lang="hr-HR" sz="2000" dirty="0" err="1">
                <a:solidFill>
                  <a:schemeClr val="bg2"/>
                </a:solidFill>
              </a:rPr>
              <a:t>prvonavedeni</a:t>
            </a:r>
            <a:r>
              <a:rPr lang="hr-HR" sz="2000" dirty="0">
                <a:solidFill>
                  <a:schemeClr val="bg2"/>
                </a:solidFill>
              </a:rPr>
              <a:t> porezni obveznik tom </a:t>
            </a:r>
            <a:r>
              <a:rPr lang="hr-HR" sz="2000" dirty="0" err="1">
                <a:solidFill>
                  <a:schemeClr val="bg2"/>
                </a:solidFill>
              </a:rPr>
              <a:t>faktoring</a:t>
            </a:r>
            <a:r>
              <a:rPr lang="hr-HR" sz="2000" dirty="0">
                <a:solidFill>
                  <a:schemeClr val="bg2"/>
                </a:solidFill>
              </a:rPr>
              <a:t> društvu jamči za naplatu navedene mjenice po njezinu dospijeću.</a:t>
            </a:r>
          </a:p>
          <a:p>
            <a:pPr marL="0" indent="0" algn="just" eaLnBrk="1" hangingPunct="1">
              <a:lnSpc>
                <a:spcPct val="100000"/>
              </a:lnSpc>
              <a:spcBef>
                <a:spcPct val="0"/>
              </a:spcBef>
              <a:buFontTx/>
              <a:buChar char="-"/>
            </a:pPr>
            <a:endParaRPr lang="en-US" sz="2200" dirty="0" smtClean="0">
              <a:solidFill>
                <a:schemeClr val="bg2"/>
              </a:solidFill>
              <a:latin typeface="Arial" panose="020B0604020202020204" pitchFamily="34" charset="0"/>
              <a:ea typeface="Times New Roman" panose="02020603050405020304" pitchFamily="18" charset="0"/>
              <a:cs typeface="Arial" panose="020B0604020202020204" pitchFamily="34" charset="0"/>
            </a:endParaRPr>
          </a:p>
          <a:p>
            <a:pPr marL="0" indent="0" algn="just" eaLnBrk="1" hangingPunct="1">
              <a:lnSpc>
                <a:spcPct val="100000"/>
              </a:lnSpc>
              <a:spcBef>
                <a:spcPct val="0"/>
              </a:spcBef>
              <a:buFontTx/>
              <a:buChar char="-"/>
            </a:pPr>
            <a:r>
              <a:rPr lang="hr-HR" sz="2200" dirty="0">
                <a:solidFill>
                  <a:schemeClr val="bg2"/>
                </a:solidFill>
                <a:latin typeface="Arial" panose="020B0604020202020204" pitchFamily="34" charset="0"/>
                <a:ea typeface="Times New Roman" panose="02020603050405020304" pitchFamily="18" charset="0"/>
                <a:cs typeface="Arial" panose="020B0604020202020204" pitchFamily="34" charset="0"/>
              </a:rPr>
              <a:t>		</a:t>
            </a:r>
            <a:r>
              <a:rPr lang="hr-HR" sz="20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3411270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400" b="1" dirty="0"/>
              <a:t>C-897/19 PPU - Ruska </a:t>
            </a:r>
            <a:r>
              <a:rPr lang="hr-HR" sz="2400" b="1" dirty="0" smtClean="0"/>
              <a:t>Federacija – </a:t>
            </a:r>
            <a:r>
              <a:rPr lang="hr-HR" sz="2400" dirty="0"/>
              <a:t>zahtjeva za izručenje</a:t>
            </a:r>
            <a:r>
              <a:rPr lang="hr-HR" sz="2400" b="1" dirty="0" smtClean="0"/>
              <a:t>, hitni postupak</a:t>
            </a:r>
            <a:endParaRPr lang="hr-HR" dirty="0"/>
          </a:p>
        </p:txBody>
      </p:sp>
      <p:sp>
        <p:nvSpPr>
          <p:cNvPr id="5" name="Pravokutnik 4"/>
          <p:cNvSpPr/>
          <p:nvPr/>
        </p:nvSpPr>
        <p:spPr>
          <a:xfrm>
            <a:off x="49319" y="620688"/>
            <a:ext cx="8989719" cy="5570756"/>
          </a:xfrm>
          <a:prstGeom prst="rect">
            <a:avLst/>
          </a:prstGeom>
        </p:spPr>
        <p:txBody>
          <a:bodyPr wrap="square">
            <a:spAutoFit/>
          </a:bodyPr>
          <a:lstStyle/>
          <a:p>
            <a:endParaRPr lang="en-US" sz="1600" dirty="0" smtClean="0"/>
          </a:p>
          <a:p>
            <a:endParaRPr lang="en-US" sz="1600" dirty="0"/>
          </a:p>
          <a:p>
            <a:r>
              <a:rPr lang="hr-HR" dirty="0"/>
              <a:t>Pravo Unije, a osobito članak 36. Sporazuma o Europskom gospodarskom prostoru od 2. svibnja 1992. i članak 19. stavak 2. Povelje Europske unije o temeljnim pravima, treba tumačiti na način da, kada je državi članici u koju je došao državljanin države članice Europskog udruženja slobodne trgovine (EFTA) – koja je stranka Sporazuma o Europskom gospodarskom prostoru i s kojom je Europska unija sklopila Sporazum o postupku predaje – upućen zahtjev treće države za izručenje na temelju Europske konvencije o izručenju, potpisane u Parizu 13. prosinca 1957., i kada je tom državljaninu ta država EFTA-e, prije nego što je stekao njezino državljanstvo, odobrila azil upravo zbog kaznenog progona koji se protiv njega vodi u državi koja je uputila zahtjev za izručenje, na nadležnom je tijelu države članice od koje se traži izručenje da provjeri da se njime ne bi ugrozila prava iz navedenog članka 19. stavka 2. Povelje o temeljnim pravima, pri čemu je odobrenje azila osobito važan element u okviru te provjere. Prije razmatranja izvršenja zahtjeva za izručenje, država članica od koje se traži izručenje u svakom je slučaju obvezna izvijestiti tu državu EFTA-e i, ovisno o okolnostima, na njezin zahtjev predati joj navedenog državljanina, u skladu s odredbama Sporazuma o postupku predaje, pod uvjetom da je navedena država EFTA-e, u skladu sa svojim nacionalnim pravom, nadležna za kazneni progon tog državljanina za djelo počinjeno izvan svojeg državnog područja</a:t>
            </a:r>
            <a:r>
              <a:rPr lang="hr-HR" dirty="0" smtClean="0"/>
              <a:t>.</a:t>
            </a:r>
            <a:endParaRPr lang="hr-HR" dirty="0"/>
          </a:p>
        </p:txBody>
      </p:sp>
    </p:spTree>
    <p:extLst>
      <p:ext uri="{BB962C8B-B14F-4D97-AF65-F5344CB8AC3E}">
        <p14:creationId xmlns:p14="http://schemas.microsoft.com/office/powerpoint/2010/main" val="3184684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400" b="1" dirty="0"/>
              <a:t>C-89/20 - INTER </a:t>
            </a:r>
            <a:r>
              <a:rPr lang="hr-HR" sz="2400" b="1" dirty="0" smtClean="0"/>
              <a:t>CONSULTING – očito nedopušten</a:t>
            </a:r>
            <a:endParaRPr lang="hr-HR" dirty="0"/>
          </a:p>
        </p:txBody>
      </p:sp>
      <p:sp>
        <p:nvSpPr>
          <p:cNvPr id="5" name="Pravokutnik 4"/>
          <p:cNvSpPr/>
          <p:nvPr/>
        </p:nvSpPr>
        <p:spPr>
          <a:xfrm>
            <a:off x="49319" y="620688"/>
            <a:ext cx="8989719" cy="6986528"/>
          </a:xfrm>
          <a:prstGeom prst="rect">
            <a:avLst/>
          </a:prstGeom>
        </p:spPr>
        <p:txBody>
          <a:bodyPr wrap="square">
            <a:spAutoFit/>
          </a:bodyPr>
          <a:lstStyle/>
          <a:p>
            <a:endParaRPr lang="en-US" sz="1600" dirty="0" smtClean="0"/>
          </a:p>
          <a:p>
            <a:endParaRPr lang="en-US" sz="1600" dirty="0"/>
          </a:p>
          <a:p>
            <a:r>
              <a:rPr lang="hr-HR" sz="1600" dirty="0" smtClean="0"/>
              <a:t>PITANJE:</a:t>
            </a:r>
          </a:p>
          <a:p>
            <a:r>
              <a:rPr lang="hr-HR" sz="1600" dirty="0" smtClean="0"/>
              <a:t>„Da </a:t>
            </a:r>
            <a:r>
              <a:rPr lang="hr-HR" sz="1600" dirty="0"/>
              <a:t>li povreda načela </a:t>
            </a:r>
            <a:r>
              <a:rPr lang="hr-HR" sz="1600" i="1" dirty="0"/>
              <a:t>ne bis </a:t>
            </a:r>
            <a:r>
              <a:rPr lang="hr-HR" sz="1600" i="1" dirty="0" err="1"/>
              <a:t>in</a:t>
            </a:r>
            <a:r>
              <a:rPr lang="hr-HR" sz="1600" i="1" dirty="0"/>
              <a:t> idem</a:t>
            </a:r>
            <a:r>
              <a:rPr lang="hr-HR" sz="1600" dirty="0"/>
              <a:t> obuhvaća samo odlučne činjenice koje su navedene u dispozitivu optužnice Županijskog državnog odvjetništva u Puli […] od 28. rujna 2015. u odnosu na odlučne činjenice koje su navedene u izreci optužnice Državnog odvjetništva u </a:t>
            </a:r>
            <a:r>
              <a:rPr lang="hr-HR" sz="1600" dirty="0" err="1"/>
              <a:t>Klagenfurtu</a:t>
            </a:r>
            <a:r>
              <a:rPr lang="hr-HR" sz="1600" dirty="0"/>
              <a:t> […] od 9. siječnja 2015. i u izreci presude [</a:t>
            </a:r>
            <a:r>
              <a:rPr lang="hr-HR" sz="1600" dirty="0" err="1"/>
              <a:t>Landesgerichta</a:t>
            </a:r>
            <a:r>
              <a:rPr lang="hr-HR" sz="1600" dirty="0"/>
              <a:t> </a:t>
            </a:r>
            <a:r>
              <a:rPr lang="hr-HR" sz="1600" dirty="0" err="1"/>
              <a:t>Klagenfurt</a:t>
            </a:r>
            <a:r>
              <a:rPr lang="hr-HR" sz="1600" dirty="0"/>
              <a:t> (Zemaljski sud u </a:t>
            </a:r>
            <a:r>
              <a:rPr lang="hr-HR" sz="1600" dirty="0" err="1"/>
              <a:t>Klagenfurtu</a:t>
            </a:r>
            <a:r>
              <a:rPr lang="hr-HR" sz="1600" dirty="0"/>
              <a:t>)] […] od 3. studenog 2016. potvrđene presudom [</a:t>
            </a:r>
            <a:r>
              <a:rPr lang="hr-HR" sz="1600" dirty="0" err="1"/>
              <a:t>Oberster</a:t>
            </a:r>
            <a:r>
              <a:rPr lang="hr-HR" sz="1600" dirty="0"/>
              <a:t> </a:t>
            </a:r>
            <a:r>
              <a:rPr lang="hr-HR" sz="1600" dirty="0" err="1"/>
              <a:t>Gerichtshofa</a:t>
            </a:r>
            <a:r>
              <a:rPr lang="hr-HR" sz="1600" dirty="0"/>
              <a:t> (Vrhovni sud)] […] od 4. ožujka 2019. ili […] povreda tog načela </a:t>
            </a:r>
            <a:r>
              <a:rPr lang="hr-HR" sz="1600" dirty="0" err="1"/>
              <a:t>obuhvać</a:t>
            </a:r>
            <a:r>
              <a:rPr lang="hr-HR" sz="1600" dirty="0"/>
              <a:t>[a] i druga činjenična utvrđenja [u] odnosu na:</a:t>
            </a:r>
          </a:p>
          <a:p>
            <a:r>
              <a:rPr lang="hr-HR" sz="1600" dirty="0"/>
              <a:t>–      ona koja su bila sadržana u obrazloženju presude [</a:t>
            </a:r>
            <a:r>
              <a:rPr lang="hr-HR" sz="1600" dirty="0" err="1"/>
              <a:t>Landesgerichta</a:t>
            </a:r>
            <a:r>
              <a:rPr lang="hr-HR" sz="1600" dirty="0"/>
              <a:t> </a:t>
            </a:r>
            <a:r>
              <a:rPr lang="hr-HR" sz="1600" dirty="0" err="1"/>
              <a:t>Klagenfurt</a:t>
            </a:r>
            <a:r>
              <a:rPr lang="hr-HR" sz="1600" dirty="0"/>
              <a:t> (Zemaljski sud u </a:t>
            </a:r>
            <a:r>
              <a:rPr lang="hr-HR" sz="1600" dirty="0" err="1"/>
              <a:t>Klagenfurtu</a:t>
            </a:r>
            <a:r>
              <a:rPr lang="hr-HR" sz="1600" dirty="0"/>
              <a:t>)] […] od 3. studenoga 2016. potvrđene presudom [</a:t>
            </a:r>
            <a:r>
              <a:rPr lang="hr-HR" sz="1600" dirty="0" err="1"/>
              <a:t>Oberster</a:t>
            </a:r>
            <a:r>
              <a:rPr lang="hr-HR" sz="1600" dirty="0"/>
              <a:t> </a:t>
            </a:r>
            <a:r>
              <a:rPr lang="hr-HR" sz="1600" dirty="0" err="1"/>
              <a:t>Gerichtshofa</a:t>
            </a:r>
            <a:r>
              <a:rPr lang="hr-HR" sz="1600" dirty="0"/>
              <a:t> (Vrhovni sud)] […][;]</a:t>
            </a:r>
          </a:p>
          <a:p>
            <a:r>
              <a:rPr lang="hr-HR" sz="1600" dirty="0"/>
              <a:t>–      ona za koja se provodio istražni postupak pred Državnim odvjetništvom u </a:t>
            </a:r>
            <a:r>
              <a:rPr lang="hr-HR" sz="1600" dirty="0" err="1"/>
              <a:t>Klagenfurtu</a:t>
            </a:r>
            <a:r>
              <a:rPr lang="hr-HR" sz="1600" dirty="0"/>
              <a:t> […] protiv više osoba, a između ostalog i protiv GR i HS, a koja su kasnije […] izostavljena u podignutoj optužnici Državnog odvjetništva u </a:t>
            </a:r>
            <a:r>
              <a:rPr lang="hr-HR" sz="1600" dirty="0" err="1"/>
              <a:t>Klagenfurtu</a:t>
            </a:r>
            <a:r>
              <a:rPr lang="hr-HR" sz="1600" dirty="0"/>
              <a:t> […] od 9. siječnja 2015</a:t>
            </a:r>
            <a:r>
              <a:rPr lang="hr-HR" sz="1600" dirty="0" smtClean="0"/>
              <a:t>.[?]”</a:t>
            </a:r>
          </a:p>
          <a:p>
            <a:endParaRPr lang="hr-HR" sz="1600" dirty="0"/>
          </a:p>
          <a:p>
            <a:endParaRPr lang="hr-HR" sz="1600" dirty="0" smtClean="0"/>
          </a:p>
          <a:p>
            <a:pPr marL="285750" indent="-285750">
              <a:buFontTx/>
              <a:buChar char="-"/>
            </a:pPr>
            <a:r>
              <a:rPr lang="hr-HR" sz="1600" dirty="0" smtClean="0"/>
              <a:t>sud </a:t>
            </a:r>
            <a:r>
              <a:rPr lang="hr-HR" sz="1600" dirty="0"/>
              <a:t>koji je uputio zahtjev propušta navesti – makar i sažeto, ali precizno – vezu između činjenica ispitivanih u okviru tih kaznenih </a:t>
            </a:r>
            <a:r>
              <a:rPr lang="hr-HR" sz="1600" dirty="0" smtClean="0"/>
              <a:t>postupaka</a:t>
            </a:r>
          </a:p>
          <a:p>
            <a:pPr marL="285750" indent="-285750">
              <a:buFontTx/>
              <a:buChar char="-"/>
            </a:pPr>
            <a:r>
              <a:rPr lang="hr-HR" sz="1600" dirty="0" smtClean="0"/>
              <a:t>samo </a:t>
            </a:r>
            <a:r>
              <a:rPr lang="hr-HR" sz="1600" dirty="0"/>
              <a:t>sažeto prenoseći navode osoba GR i HS o navodnoj povredi načela </a:t>
            </a:r>
            <a:r>
              <a:rPr lang="hr-HR" sz="1600" i="1" dirty="0"/>
              <a:t>ne bis </a:t>
            </a:r>
            <a:r>
              <a:rPr lang="hr-HR" sz="1600" i="1" dirty="0" err="1"/>
              <a:t>in</a:t>
            </a:r>
            <a:r>
              <a:rPr lang="hr-HR" sz="1600" i="1" dirty="0"/>
              <a:t> idem</a:t>
            </a:r>
            <a:r>
              <a:rPr lang="hr-HR" sz="1600" dirty="0"/>
              <a:t> – ne pojašnjavajući pritom, u kontekstu dokumenata na koje su se te osobe pozvale, u kojoj bi se mjeri eventualno mogla utvrditi istovjetnost materijalnih činjenica te propuštajući usto precizirati sadržaj postavljenog pitanja, kako pravno tako i u pogledu relevantnih činjenica, i dvojbe o primjeni načela </a:t>
            </a:r>
            <a:r>
              <a:rPr lang="hr-HR" sz="1600" i="1" dirty="0"/>
              <a:t>ne bis </a:t>
            </a:r>
            <a:r>
              <a:rPr lang="hr-HR" sz="1600" i="1" dirty="0" err="1"/>
              <a:t>in</a:t>
            </a:r>
            <a:r>
              <a:rPr lang="hr-HR" sz="1600" i="1" dirty="0"/>
              <a:t> idem </a:t>
            </a:r>
            <a:r>
              <a:rPr lang="hr-HR" sz="1600" dirty="0"/>
              <a:t>u vezi s kriterijem istovjetnosti materijalnih činjenica te eventualno sa sudskom praksom Suda u tom području </a:t>
            </a:r>
          </a:p>
          <a:p>
            <a:endParaRPr lang="hr-HR" sz="1600" dirty="0" smtClean="0"/>
          </a:p>
          <a:p>
            <a:endParaRPr lang="hr-HR" sz="1600" dirty="0"/>
          </a:p>
          <a:p>
            <a:endParaRPr lang="hr-HR" sz="1600" dirty="0"/>
          </a:p>
        </p:txBody>
      </p:sp>
    </p:spTree>
    <p:extLst>
      <p:ext uri="{BB962C8B-B14F-4D97-AF65-F5344CB8AC3E}">
        <p14:creationId xmlns:p14="http://schemas.microsoft.com/office/powerpoint/2010/main" val="3197126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b="1" dirty="0"/>
          </a:p>
        </p:txBody>
      </p:sp>
      <p:sp>
        <p:nvSpPr>
          <p:cNvPr id="165" name="Google Shape;165;p32"/>
          <p:cNvSpPr txBox="1">
            <a:spLocks noGrp="1"/>
          </p:cNvSpPr>
          <p:nvPr>
            <p:ph type="body" idx="1"/>
          </p:nvPr>
        </p:nvSpPr>
        <p:spPr>
          <a:xfrm>
            <a:off x="0" y="1412776"/>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hr-HR" sz="2400" b="1" dirty="0"/>
              <a:t>C-242/20 - </a:t>
            </a:r>
            <a:r>
              <a:rPr lang="hr-HR" sz="2400" dirty="0"/>
              <a:t>HRVATSKE ŠUME</a:t>
            </a:r>
            <a:endParaRPr lang="en-US" sz="2400"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47864" y="0"/>
            <a:ext cx="5688631" cy="6292233"/>
          </a:xfrm>
          <a:prstGeom prst="rect">
            <a:avLst/>
          </a:prstGeom>
        </p:spPr>
        <p:txBody>
          <a:bodyPr spcFirstLastPara="1" wrap="square" lIns="91425" tIns="91425" rIns="91425" bIns="91425" anchor="t" anchorCtr="0">
            <a:noAutofit/>
          </a:bodyPr>
          <a:lstStyle/>
          <a:p>
            <a:pPr marL="152400" indent="0">
              <a:buNone/>
            </a:pPr>
            <a:r>
              <a:rPr lang="hr-HR" sz="2000" dirty="0" smtClean="0">
                <a:solidFill>
                  <a:schemeClr val="bg2"/>
                </a:solidFill>
              </a:rPr>
              <a:t>1. Članak </a:t>
            </a:r>
            <a:r>
              <a:rPr lang="hr-HR" sz="2000" dirty="0">
                <a:solidFill>
                  <a:schemeClr val="bg2"/>
                </a:solidFill>
              </a:rPr>
              <a:t>22. točku 5. Uredbe Vijeća (EZ) br. 44/2001 od 22. prosinca 2000. o [sudskoj] nadležnosti, priznavanju i izvršenju sudskih odluka u građanskim i trgovačkim stvarima treba tumačiti na način da </a:t>
            </a:r>
            <a:r>
              <a:rPr lang="hr-HR" sz="2000" b="1" dirty="0">
                <a:solidFill>
                  <a:schemeClr val="bg2"/>
                </a:solidFill>
              </a:rPr>
              <a:t>tužba za povrat na temelju stjecanja bez osnove nije obuhvaćena područjem isključive nadležnosti predviđenim tom odredbom, čak i ako je podnesena zbog isteka roka u kojem se povrat neosnovano plaćenih iznosa u ovršnom postupku može tražiti u okviru tog istog ovršnog postupka.</a:t>
            </a:r>
            <a:endParaRPr lang="hr-HR" sz="2000" dirty="0">
              <a:solidFill>
                <a:schemeClr val="bg2"/>
              </a:solidFill>
            </a:endParaRPr>
          </a:p>
          <a:p>
            <a:pPr marL="152400" indent="0">
              <a:buNone/>
            </a:pPr>
            <a:endParaRPr lang="hr-HR" sz="2000" b="1" dirty="0">
              <a:solidFill>
                <a:schemeClr val="bg2"/>
              </a:solidFill>
            </a:endParaRPr>
          </a:p>
          <a:p>
            <a:pPr marL="152400" indent="0">
              <a:buNone/>
            </a:pPr>
            <a:r>
              <a:rPr lang="hr-HR" sz="2000" dirty="0" smtClean="0">
                <a:solidFill>
                  <a:schemeClr val="bg2"/>
                </a:solidFill>
              </a:rPr>
              <a:t>2. </a:t>
            </a:r>
            <a:r>
              <a:rPr lang="hr-HR" sz="2000" dirty="0">
                <a:solidFill>
                  <a:schemeClr val="bg2"/>
                </a:solidFill>
              </a:rPr>
              <a:t> Članak 5. točku 3. Uredbe br. 44/2001 treba tumačiti na način da tužba za povrat na temelju stjecanja bez osnove nije obuhvaćena područjem nadležnosti predviđenim tom odredbom</a:t>
            </a:r>
            <a:r>
              <a:rPr lang="hr-HR" sz="2000" dirty="0" smtClean="0">
                <a:solidFill>
                  <a:schemeClr val="bg2"/>
                </a:solidFill>
              </a:rPr>
              <a:t>. (predmeti povezani sa vođenjem ovršnih postupaka)</a:t>
            </a:r>
            <a:endParaRPr lang="hr-HR" sz="2000" dirty="0">
              <a:solidFill>
                <a:schemeClr val="bg2"/>
              </a:solidFill>
            </a:endParaRPr>
          </a:p>
          <a:p>
            <a:pPr marL="0" indent="0" algn="just" eaLnBrk="1" hangingPunct="1">
              <a:lnSpc>
                <a:spcPct val="100000"/>
              </a:lnSpc>
              <a:spcBef>
                <a:spcPct val="0"/>
              </a:spcBef>
              <a:buNone/>
            </a:pPr>
            <a:r>
              <a:rPr lang="hr-HR" sz="2200" dirty="0">
                <a:solidFill>
                  <a:schemeClr val="bg2"/>
                </a:solidFill>
                <a:latin typeface="Arial" panose="020B0604020202020204" pitchFamily="34" charset="0"/>
                <a:ea typeface="Times New Roman" panose="02020603050405020304" pitchFamily="18" charset="0"/>
                <a:cs typeface="Arial" panose="020B0604020202020204" pitchFamily="34" charset="0"/>
              </a:rPr>
              <a:t>		</a:t>
            </a:r>
            <a:r>
              <a:rPr lang="hr-HR" sz="20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3002414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lvl="0"/>
            <a:r>
              <a:rPr lang="hr-HR" b="1" dirty="0"/>
              <a:t>C-567/20 - Zagrebačka banka</a:t>
            </a: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hr-HR" sz="1800" dirty="0"/>
              <a:t>Konverzija kredita denominiranog u CHF u kredit denominiran u EUR i kredita denominiranog u kunama s valutnom klauzulom u CHF u kredit denominiran u kunama s valutnom klauzulom u EUR </a:t>
            </a: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47864" y="0"/>
            <a:ext cx="5688631" cy="6292233"/>
          </a:xfrm>
          <a:prstGeom prst="rect">
            <a:avLst/>
          </a:prstGeom>
        </p:spPr>
        <p:txBody>
          <a:bodyPr spcFirstLastPara="1" wrap="square" lIns="91425" tIns="91425" rIns="91425" bIns="91425" anchor="t" anchorCtr="0">
            <a:noAutofit/>
          </a:bodyPr>
          <a:lstStyle/>
          <a:p>
            <a:pPr marL="0" indent="0" algn="just" eaLnBrk="1" hangingPunct="1">
              <a:lnSpc>
                <a:spcPct val="100000"/>
              </a:lnSpc>
              <a:spcBef>
                <a:spcPct val="0"/>
              </a:spcBef>
              <a:buFontTx/>
              <a:buChar char="-"/>
            </a:pPr>
            <a:endParaRPr lang="en-US" sz="1800" dirty="0" smtClean="0">
              <a:solidFill>
                <a:schemeClr val="bg2"/>
              </a:solidFill>
              <a:latin typeface="Arial" panose="020B0604020202020204" pitchFamily="34" charset="0"/>
              <a:ea typeface="Times New Roman" panose="02020603050405020304" pitchFamily="18" charset="0"/>
              <a:cs typeface="Arial" panose="020B0604020202020204" pitchFamily="34" charset="0"/>
            </a:endParaRPr>
          </a:p>
          <a:p>
            <a:endParaRPr lang="hr-HR" sz="2000" dirty="0">
              <a:solidFill>
                <a:schemeClr val="bg2"/>
              </a:solidFill>
            </a:endParaRPr>
          </a:p>
          <a:p>
            <a:r>
              <a:rPr lang="hr-HR" sz="2000" b="1" dirty="0">
                <a:solidFill>
                  <a:schemeClr val="bg2"/>
                </a:solidFill>
              </a:rPr>
              <a:t>Članak 1. stavak 2. Direktive Vijeća 93/13/EEZ od 5. travnja 1993. o nepoštenim uvjetima [odredbama] u potrošačkim ugovorima treba tumačiti na način da ugovorne odredbe koje su odraz odredaba nacionalnog prava na temelju kojih je prodavatelj robe ili pružatelj usluge </a:t>
            </a:r>
            <a:r>
              <a:rPr lang="hr-HR" sz="2000" b="1" u="sng" dirty="0">
                <a:solidFill>
                  <a:schemeClr val="bg2"/>
                </a:solidFill>
              </a:rPr>
              <a:t>bio dužan </a:t>
            </a:r>
            <a:r>
              <a:rPr lang="hr-HR" sz="2000" b="1" dirty="0">
                <a:solidFill>
                  <a:schemeClr val="bg2"/>
                </a:solidFill>
              </a:rPr>
              <a:t>potrošaču predložiti izmjenu njihova originalnog ugovora putem sporazuma čiji je sadržaj određen tim odredbama i taj je potrošač imao mogućnost prihvatiti takvu izmjenu </a:t>
            </a:r>
            <a:r>
              <a:rPr lang="hr-HR" sz="2000" b="1" u="sng" dirty="0">
                <a:solidFill>
                  <a:schemeClr val="bg2"/>
                </a:solidFill>
              </a:rPr>
              <a:t>nisu obuhvaćene materijalnim područjem primjene te direktive.</a:t>
            </a:r>
            <a:endParaRPr lang="hr-HR" sz="2000" u="sng" dirty="0">
              <a:solidFill>
                <a:schemeClr val="bg2"/>
              </a:solidFill>
            </a:endParaRPr>
          </a:p>
          <a:p>
            <a:r>
              <a:rPr lang="hr-HR" sz="2000" dirty="0" smtClean="0">
                <a:solidFill>
                  <a:schemeClr val="bg2"/>
                </a:solidFill>
                <a:latin typeface="Arial" panose="020B0604020202020204" pitchFamily="34" charset="0"/>
                <a:ea typeface="Times New Roman" panose="02020603050405020304" pitchFamily="18" charset="0"/>
                <a:cs typeface="Arial" panose="020B0604020202020204" pitchFamily="34" charset="0"/>
              </a:rPr>
              <a:t>	</a:t>
            </a:r>
          </a:p>
          <a:p>
            <a:pPr marL="0" lvl="0" indent="0" algn="l" rtl="0">
              <a:spcBef>
                <a:spcPts val="1600"/>
              </a:spcBef>
              <a:spcAft>
                <a:spcPts val="1600"/>
              </a:spcAft>
              <a:buNone/>
            </a:pPr>
            <a:endParaRPr sz="2000" b="1" dirty="0">
              <a:solidFill>
                <a:schemeClr val="bg2"/>
              </a:solidFill>
            </a:endParaRPr>
          </a:p>
        </p:txBody>
      </p:sp>
    </p:spTree>
    <p:extLst>
      <p:ext uri="{BB962C8B-B14F-4D97-AF65-F5344CB8AC3E}">
        <p14:creationId xmlns:p14="http://schemas.microsoft.com/office/powerpoint/2010/main" val="380561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00">
            <a:alpha val="11000"/>
          </a:srgbClr>
        </a:solidFill>
        <a:effectLst/>
      </p:bgPr>
    </p:bg>
    <p:spTree>
      <p:nvGrpSpPr>
        <p:cNvPr id="1" name=""/>
        <p:cNvGrpSpPr/>
        <p:nvPr/>
      </p:nvGrpSpPr>
      <p:grpSpPr>
        <a:xfrm>
          <a:off x="0" y="0"/>
          <a:ext cx="0" cy="0"/>
          <a:chOff x="0" y="0"/>
          <a:chExt cx="0" cy="0"/>
        </a:xfrm>
      </p:grpSpPr>
      <p:sp>
        <p:nvSpPr>
          <p:cNvPr id="149" name="TextShape 1"/>
          <p:cNvSpPr txBox="1"/>
          <p:nvPr/>
        </p:nvSpPr>
        <p:spPr>
          <a:xfrm>
            <a:off x="457200" y="190440"/>
            <a:ext cx="8229240" cy="582120"/>
          </a:xfrm>
          <a:prstGeom prst="rect">
            <a:avLst/>
          </a:prstGeom>
          <a:noFill/>
          <a:ln>
            <a:noFill/>
          </a:ln>
        </p:spPr>
        <p:txBody>
          <a:bodyPr lIns="90000" tIns="45000" rIns="90000" bIns="45000" anchor="ctr"/>
          <a:lstStyle/>
          <a:p>
            <a:pPr>
              <a:lnSpc>
                <a:spcPct val="100000"/>
              </a:lnSpc>
            </a:pPr>
            <a:endParaRPr lang="en-GB" sz="1800" b="0" strike="noStrike" spc="-1">
              <a:solidFill>
                <a:srgbClr val="FFFFFF"/>
              </a:solidFill>
              <a:uFill>
                <a:solidFill>
                  <a:srgbClr val="FFFFFF"/>
                </a:solidFill>
              </a:uFill>
              <a:latin typeface="Arial" panose="020B0604020202020204"/>
            </a:endParaRPr>
          </a:p>
        </p:txBody>
      </p:sp>
      <p:sp>
        <p:nvSpPr>
          <p:cNvPr id="150" name="TextShape 2"/>
          <p:cNvSpPr txBox="1"/>
          <p:nvPr/>
        </p:nvSpPr>
        <p:spPr>
          <a:xfrm>
            <a:off x="207645" y="191135"/>
            <a:ext cx="8478520" cy="5936615"/>
          </a:xfrm>
          <a:prstGeom prst="rect">
            <a:avLst/>
          </a:prstGeom>
          <a:noFill/>
          <a:ln>
            <a:noFill/>
          </a:ln>
        </p:spPr>
        <p:txBody>
          <a:bodyPr lIns="90000" tIns="45000" rIns="90000" bIns="45000"/>
          <a:lstStyle/>
          <a:p>
            <a:pPr lvl="1" indent="0" algn="ctr">
              <a:lnSpc>
                <a:spcPct val="100000"/>
              </a:lnSpc>
              <a:buClr>
                <a:srgbClr val="000000"/>
              </a:buClr>
              <a:buFont typeface="Symbol" panose="05050102010706020507" charset="2"/>
              <a:buNone/>
            </a:pPr>
            <a:r>
              <a:rPr lang="hr-HR" sz="2400" b="0" strike="noStrike" spc="-1" dirty="0" smtClean="0">
                <a:solidFill>
                  <a:srgbClr val="000000"/>
                </a:solidFill>
                <a:uFill>
                  <a:solidFill>
                    <a:srgbClr val="FFFFFF"/>
                  </a:solidFill>
                </a:uFill>
                <a:latin typeface="Arial" panose="020B0604020202020204"/>
                <a:ea typeface="SimSun" panose="02010600030101010101" pitchFamily="2" charset="-122"/>
              </a:rPr>
              <a:t>Postupci u tijeku:</a:t>
            </a:r>
          </a:p>
          <a:p>
            <a:pPr lvl="1" indent="0" algn="ctr">
              <a:lnSpc>
                <a:spcPct val="100000"/>
              </a:lnSpc>
              <a:buClr>
                <a:srgbClr val="000000"/>
              </a:buClr>
              <a:buFont typeface="Symbol" panose="05050102010706020507" charset="2"/>
              <a:buNone/>
            </a:pPr>
            <a:endParaRPr lang="hr-HR" sz="2400" b="0" strike="noStrike" spc="-1" dirty="0" smtClean="0">
              <a:solidFill>
                <a:srgbClr val="000000"/>
              </a:solidFill>
              <a:uFill>
                <a:solidFill>
                  <a:srgbClr val="FFFFFF"/>
                </a:solidFill>
              </a:uFill>
              <a:latin typeface="Arial" panose="020B0604020202020204"/>
              <a:ea typeface="SimSun" panose="02010600030101010101" pitchFamily="2" charset="-122"/>
            </a:endParaRP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C-361/21 - </a:t>
            </a:r>
            <a:r>
              <a:rPr lang="hr-HR" sz="2400" b="1" kern="0" dirty="0" smtClean="0"/>
              <a:t>PET-PROM – VTS RH</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C-554/21 - Financijska </a:t>
            </a:r>
            <a:r>
              <a:rPr lang="hr-HR" sz="2400" b="1" kern="0" dirty="0" smtClean="0"/>
              <a:t>agencija – VTS RH</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C-622/21 - Financijska </a:t>
            </a:r>
            <a:r>
              <a:rPr lang="hr-HR" sz="2400" b="1" kern="0" dirty="0" smtClean="0"/>
              <a:t>agencija – VTS RH</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C-726/21 - INTER </a:t>
            </a:r>
            <a:r>
              <a:rPr lang="hr-HR" sz="2400" b="1" kern="0" dirty="0" smtClean="0"/>
              <a:t>CONSULTING – ŽS Pula</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C-727/21 - UDRUGA KHL MEDVEŠČAK </a:t>
            </a:r>
            <a:r>
              <a:rPr lang="hr-HR" sz="2400" b="1" kern="0" dirty="0" smtClean="0"/>
              <a:t>ZAGREB – VTS  RH</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C-278/22 - AUTOTECHNICA FLEET </a:t>
            </a:r>
            <a:r>
              <a:rPr lang="hr-HR" sz="2400" b="1" kern="0" dirty="0" smtClean="0"/>
              <a:t>SERVICES – Upravni sud Zagreb</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smtClean="0"/>
              <a:t>C-327/22 </a:t>
            </a:r>
            <a:r>
              <a:rPr lang="hr-HR" sz="2400" b="1" kern="0" dirty="0"/>
              <a:t>- </a:t>
            </a:r>
            <a:r>
              <a:rPr lang="hr-HR" sz="2400" b="1" kern="0" dirty="0" smtClean="0"/>
              <a:t>PROM-VIDIJA – VTS RH</a:t>
            </a:r>
          </a:p>
          <a:p>
            <a:pPr marL="914400" lvl="1" indent="-457200">
              <a:lnSpc>
                <a:spcPct val="100000"/>
              </a:lnSpc>
              <a:spcBef>
                <a:spcPts val="600"/>
              </a:spcBef>
              <a:spcAft>
                <a:spcPts val="600"/>
              </a:spcAft>
              <a:buClr>
                <a:srgbClr val="000000"/>
              </a:buClr>
              <a:buFont typeface="Symbol" panose="05050102010706020507" charset="2"/>
              <a:buAutoNum type="arabicPeriod"/>
            </a:pPr>
            <a:r>
              <a:rPr lang="hr-HR" sz="2400" b="1" kern="0" dirty="0"/>
              <a:t>C-652/22 - </a:t>
            </a:r>
            <a:r>
              <a:rPr lang="hr-HR" sz="2400" b="1" kern="0" dirty="0" err="1"/>
              <a:t>Kolin</a:t>
            </a:r>
            <a:r>
              <a:rPr lang="hr-HR" sz="2400" b="1" kern="0" dirty="0"/>
              <a:t> </a:t>
            </a:r>
            <a:r>
              <a:rPr lang="hr-HR" sz="2400" b="1" kern="0" dirty="0" err="1"/>
              <a:t>Inşaat</a:t>
            </a:r>
            <a:r>
              <a:rPr lang="hr-HR" sz="2400" b="1" kern="0" dirty="0"/>
              <a:t> </a:t>
            </a:r>
            <a:r>
              <a:rPr lang="hr-HR" sz="2400" b="1" kern="0" dirty="0" err="1"/>
              <a:t>Turizm</a:t>
            </a:r>
            <a:r>
              <a:rPr lang="hr-HR" sz="2400" b="1" kern="0" dirty="0"/>
              <a:t> </a:t>
            </a:r>
            <a:r>
              <a:rPr lang="hr-HR" sz="2400" b="1" kern="0" dirty="0" err="1"/>
              <a:t>Sanayi</a:t>
            </a:r>
            <a:r>
              <a:rPr lang="hr-HR" sz="2400" b="1" kern="0" dirty="0"/>
              <a:t> ve </a:t>
            </a:r>
            <a:r>
              <a:rPr lang="hr-HR" sz="2400" b="1" kern="0" dirty="0" err="1" smtClean="0"/>
              <a:t>Ticaret</a:t>
            </a:r>
            <a:r>
              <a:rPr lang="hr-HR" sz="2400" b="1" kern="0" dirty="0" smtClean="0"/>
              <a:t> – VUS RH</a:t>
            </a:r>
          </a:p>
          <a:p>
            <a:pPr marL="914400" lvl="1" indent="-457200">
              <a:lnSpc>
                <a:spcPct val="100000"/>
              </a:lnSpc>
              <a:buClr>
                <a:srgbClr val="000000"/>
              </a:buClr>
              <a:buFont typeface="Symbol" panose="05050102010706020507" charset="2"/>
              <a:buAutoNum type="arabicPeriod"/>
            </a:pPr>
            <a:endParaRPr lang="en-GB" sz="2400" spc="-1" dirty="0">
              <a:solidFill>
                <a:srgbClr val="000000"/>
              </a:solidFill>
              <a:uFill>
                <a:solidFill>
                  <a:srgbClr val="FFFFFF"/>
                </a:solidFill>
              </a:u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alpha val="41000"/>
              </a:srgbClr>
            </a:gs>
            <a:gs pos="61000">
              <a:srgbClr val="FBA97D">
                <a:alpha val="35000"/>
              </a:srgbClr>
            </a:gs>
            <a:gs pos="82001">
              <a:srgbClr val="FBD49C">
                <a:alpha val="43000"/>
              </a:srgbClr>
            </a:gs>
            <a:gs pos="100000">
              <a:srgbClr val="FEE7F2">
                <a:alpha val="45000"/>
              </a:srgbClr>
            </a:gs>
          </a:gsLst>
          <a:lin ang="5400000" scaled="0"/>
        </a:gradFill>
        <a:effectLst/>
      </p:bgPr>
    </p:bg>
    <p:spTree>
      <p:nvGrpSpPr>
        <p:cNvPr id="1" name=""/>
        <p:cNvGrpSpPr/>
        <p:nvPr/>
      </p:nvGrpSpPr>
      <p:grpSpPr>
        <a:xfrm>
          <a:off x="0" y="0"/>
          <a:ext cx="0" cy="0"/>
          <a:chOff x="0" y="0"/>
          <a:chExt cx="0" cy="0"/>
        </a:xfrm>
      </p:grpSpPr>
      <p:sp>
        <p:nvSpPr>
          <p:cNvPr id="2" name="Rectangle 7"/>
          <p:cNvSpPr>
            <a:spLocks noGrp="1" noChangeArrowheads="1"/>
          </p:cNvSpPr>
          <p:nvPr>
            <p:ph type="title"/>
          </p:nvPr>
        </p:nvSpPr>
        <p:spPr>
          <a:xfrm>
            <a:off x="179388" y="188913"/>
            <a:ext cx="8964612" cy="576262"/>
          </a:xfrm>
        </p:spPr>
        <p:txBody>
          <a:bodyPr rtlCol="0">
            <a:normAutofit fontScale="90000"/>
          </a:bodyPr>
          <a:lstStyle/>
          <a:p>
            <a:pPr eaLnBrk="1" fontAlgn="auto" hangingPunct="1">
              <a:spcAft>
                <a:spcPts val="0"/>
              </a:spcAft>
              <a:defRPr/>
            </a:pPr>
            <a:r>
              <a:rPr lang="hr-HR" sz="3200" dirty="0" smtClean="0">
                <a:solidFill>
                  <a:srgbClr val="FF0000"/>
                </a:solidFill>
              </a:rPr>
              <a:t/>
            </a:r>
            <a:br>
              <a:rPr lang="hr-HR" sz="3200" dirty="0" smtClean="0">
                <a:solidFill>
                  <a:srgbClr val="FF0000"/>
                </a:solidFill>
              </a:rPr>
            </a:br>
            <a:r>
              <a:rPr lang="hr-HR" sz="3200" dirty="0" smtClean="0">
                <a:solidFill>
                  <a:srgbClr val="FF0000"/>
                </a:solidFill>
              </a:rPr>
              <a:t>SUD EU</a:t>
            </a:r>
            <a:br>
              <a:rPr lang="hr-HR" sz="3200" dirty="0" smtClean="0">
                <a:solidFill>
                  <a:srgbClr val="FF0000"/>
                </a:solidFill>
              </a:rPr>
            </a:br>
            <a:endParaRPr lang="hr-HR" dirty="0" smtClean="0">
              <a:solidFill>
                <a:srgbClr val="FF0000"/>
              </a:solidFill>
            </a:endParaRPr>
          </a:p>
        </p:txBody>
      </p:sp>
      <p:sp>
        <p:nvSpPr>
          <p:cNvPr id="45059" name="Rectangle 8"/>
          <p:cNvSpPr>
            <a:spLocks noGrp="1" noChangeArrowheads="1"/>
          </p:cNvSpPr>
          <p:nvPr>
            <p:ph idx="1"/>
          </p:nvPr>
        </p:nvSpPr>
        <p:spPr>
          <a:xfrm>
            <a:off x="179388" y="981075"/>
            <a:ext cx="8713787" cy="5876925"/>
          </a:xfrm>
          <a:noFill/>
        </p:spPr>
        <p:txBody>
          <a:bodyPr/>
          <a:lstStyle/>
          <a:p>
            <a:endParaRPr lang="hr-HR" sz="2400" b="1" dirty="0" smtClean="0"/>
          </a:p>
          <a:p>
            <a:endParaRPr lang="hr-HR" sz="2400" b="1" dirty="0"/>
          </a:p>
          <a:p>
            <a:endParaRPr lang="hr-HR" sz="2400" b="1" dirty="0" smtClean="0"/>
          </a:p>
          <a:p>
            <a:r>
              <a:rPr lang="hr-HR" sz="2400" b="1" dirty="0" smtClean="0"/>
              <a:t>MATIJA </a:t>
            </a:r>
            <a:r>
              <a:rPr lang="hr-HR" sz="2400" b="1" dirty="0" smtClean="0"/>
              <a:t>LONGAR, </a:t>
            </a:r>
            <a:r>
              <a:rPr lang="en-GB" sz="2400" dirty="0"/>
              <a:t>administrator u </a:t>
            </a:r>
            <a:r>
              <a:rPr lang="en-GB" sz="2400" dirty="0" err="1"/>
              <a:t>tajništvu</a:t>
            </a:r>
            <a:r>
              <a:rPr lang="en-GB" sz="2400" dirty="0"/>
              <a:t> </a:t>
            </a:r>
            <a:r>
              <a:rPr lang="en-GB" sz="2400"/>
              <a:t>Suda</a:t>
            </a:r>
            <a:endParaRPr lang="hr-HR" sz="2400" b="1" dirty="0" smtClean="0"/>
          </a:p>
          <a:p>
            <a:endParaRPr lang="hr-HR" sz="2400" b="1" dirty="0"/>
          </a:p>
          <a:p>
            <a:r>
              <a:rPr lang="hr-HR" sz="2400" dirty="0"/>
              <a:t>+352 43 03 40 </a:t>
            </a:r>
            <a:r>
              <a:rPr lang="hr-HR" sz="2400" dirty="0" smtClean="0"/>
              <a:t>90</a:t>
            </a:r>
          </a:p>
          <a:p>
            <a:endParaRPr lang="hr-HR" sz="2400" dirty="0"/>
          </a:p>
          <a:p>
            <a:r>
              <a:rPr lang="hr-HR" sz="2400" dirty="0"/>
              <a:t>Matija.Longar@curia.europa.eu</a:t>
            </a:r>
            <a:endParaRPr lang="en-US" dirty="0" smtClean="0"/>
          </a:p>
          <a:p>
            <a:endParaRPr lang="hr-HR" sz="7200" dirty="0" smtClean="0"/>
          </a:p>
          <a:p>
            <a:pPr>
              <a:buFontTx/>
              <a:buChar char="-"/>
            </a:pPr>
            <a:endParaRPr lang="hr-HR" sz="2000" dirty="0" smtClean="0"/>
          </a:p>
        </p:txBody>
      </p:sp>
    </p:spTree>
    <p:extLst>
      <p:ext uri="{BB962C8B-B14F-4D97-AF65-F5344CB8AC3E}">
        <p14:creationId xmlns:p14="http://schemas.microsoft.com/office/powerpoint/2010/main" val="2643067943"/>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en-US" sz="1800" b="1" dirty="0">
                <a:solidFill>
                  <a:srgbClr val="000000"/>
                </a:solidFill>
              </a:rPr>
              <a:t>C-254/14 - VG </a:t>
            </a:r>
            <a:r>
              <a:rPr lang="en-US" sz="1800" b="1" dirty="0" err="1">
                <a:solidFill>
                  <a:srgbClr val="000000"/>
                </a:solidFill>
              </a:rPr>
              <a:t>Vodoopskrba</a:t>
            </a:r>
            <a:endParaRPr lang="en-US" sz="1800" b="1" dirty="0">
              <a:solidFill>
                <a:srgbClr val="000000"/>
              </a:solidFill>
            </a:endParaRPr>
          </a:p>
          <a:p>
            <a:pPr marL="285750" lvl="0" indent="-285750">
              <a:spcBef>
                <a:spcPts val="1600"/>
              </a:spcBef>
              <a:spcAft>
                <a:spcPts val="1600"/>
              </a:spcAft>
              <a:buFontTx/>
              <a:buChar char="-"/>
            </a:pPr>
            <a:r>
              <a:rPr lang="hr-HR" sz="1800" b="1" dirty="0" smtClean="0">
                <a:solidFill>
                  <a:srgbClr val="000000"/>
                </a:solidFill>
              </a:rPr>
              <a:t>računi iz </a:t>
            </a:r>
            <a:r>
              <a:rPr lang="pl-PL" sz="1800" b="1" dirty="0" smtClean="0">
                <a:solidFill>
                  <a:srgbClr val="000000"/>
                </a:solidFill>
              </a:rPr>
              <a:t>razdoblja </a:t>
            </a:r>
            <a:r>
              <a:rPr lang="pl-PL" sz="1800" b="1" dirty="0">
                <a:solidFill>
                  <a:srgbClr val="000000"/>
                </a:solidFill>
              </a:rPr>
              <a:t>od svibnja do prosinca 2012. te od siječnja do ožujka 2013. </a:t>
            </a:r>
            <a:endParaRPr lang="pl-PL" sz="1800" b="1" dirty="0" smtClean="0">
              <a:solidFill>
                <a:srgbClr val="000000"/>
              </a:solidFill>
            </a:endParaRPr>
          </a:p>
          <a:p>
            <a:pPr marL="0" lvl="0" indent="0">
              <a:spcBef>
                <a:spcPts val="1600"/>
              </a:spcBef>
              <a:spcAft>
                <a:spcPts val="1600"/>
              </a:spcAft>
              <a:buNone/>
            </a:pPr>
            <a:r>
              <a:rPr lang="pl-PL" sz="1800" b="1" dirty="0" smtClean="0">
                <a:solidFill>
                  <a:srgbClr val="000000"/>
                </a:solidFill>
              </a:rPr>
              <a:t>- sud nije nadležan</a:t>
            </a: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74571" y="130628"/>
            <a:ext cx="5391554" cy="6161605"/>
          </a:xfrm>
          <a:prstGeom prst="rect">
            <a:avLst/>
          </a:prstGeom>
        </p:spPr>
        <p:txBody>
          <a:bodyPr spcFirstLastPara="1" wrap="square" lIns="91425" tIns="91425" rIns="91425" bIns="91425" anchor="t" anchorCtr="0">
            <a:noAutofit/>
          </a:bodyPr>
          <a:lstStyle/>
          <a:p>
            <a:pPr marL="216000" indent="0" eaLnBrk="1" hangingPunct="1">
              <a:buNone/>
            </a:pPr>
            <a:r>
              <a:rPr lang="hr-HR" sz="2400" dirty="0">
                <a:solidFill>
                  <a:schemeClr val="bg2"/>
                </a:solidFill>
                <a:latin typeface="Arial" panose="020B0604020202020204" pitchFamily="34" charset="0"/>
                <a:cs typeface="Arial" panose="020B0604020202020204" pitchFamily="34" charset="0"/>
              </a:rPr>
              <a:t>C-484/15 – </a:t>
            </a:r>
            <a:r>
              <a:rPr lang="hr-HR" sz="2400" dirty="0" err="1" smtClean="0">
                <a:solidFill>
                  <a:schemeClr val="bg2"/>
                </a:solidFill>
                <a:latin typeface="Arial" panose="020B0604020202020204" pitchFamily="34" charset="0"/>
                <a:cs typeface="Arial" panose="020B0604020202020204" pitchFamily="34" charset="0"/>
              </a:rPr>
              <a:t>Zulfikarpašić</a:t>
            </a:r>
            <a:endParaRPr lang="hr-HR" sz="2400" dirty="0" smtClean="0">
              <a:solidFill>
                <a:schemeClr val="bg2"/>
              </a:solidFill>
              <a:latin typeface="Arial" panose="020B0604020202020204" pitchFamily="34" charset="0"/>
              <a:cs typeface="Arial" panose="020B0604020202020204" pitchFamily="34" charset="0"/>
            </a:endParaRPr>
          </a:p>
          <a:p>
            <a:pPr marL="558900" indent="-342900" eaLnBrk="1" hangingPunct="1">
              <a:buFontTx/>
              <a:buChar char="-"/>
            </a:pPr>
            <a:endParaRPr lang="hr-HR" sz="1800" dirty="0">
              <a:solidFill>
                <a:schemeClr val="bg2"/>
              </a:solidFill>
              <a:latin typeface="Arial" panose="020B0604020202020204" pitchFamily="34" charset="0"/>
              <a:cs typeface="Arial" panose="020B0604020202020204" pitchFamily="34" charset="0"/>
            </a:endParaRPr>
          </a:p>
          <a:p>
            <a:pPr marL="558900" indent="-342900" eaLnBrk="1" hangingPunct="1">
              <a:buFontTx/>
              <a:buChar char="-"/>
            </a:pPr>
            <a:r>
              <a:rPr lang="vi-VN" sz="1800" dirty="0">
                <a:solidFill>
                  <a:schemeClr val="bg2"/>
                </a:solidFill>
                <a:latin typeface="Arial" panose="020B0604020202020204" pitchFamily="34" charset="0"/>
                <a:cs typeface="Arial" panose="020B0604020202020204" pitchFamily="34" charset="0"/>
              </a:rPr>
              <a:t>1)      Uredbu (EZ) br. 805/2004 Europskog parlamenta i Vijeća od 21. travnja 2004. o uvođenju europskog </a:t>
            </a:r>
            <a:r>
              <a:rPr lang="vi-VN" sz="1800" u="sng" dirty="0">
                <a:solidFill>
                  <a:schemeClr val="bg2"/>
                </a:solidFill>
                <a:latin typeface="Arial" panose="020B0604020202020204" pitchFamily="34" charset="0"/>
                <a:cs typeface="Arial" panose="020B0604020202020204" pitchFamily="34" charset="0"/>
              </a:rPr>
              <a:t>naloga za izvršenje za nesporne tražbine </a:t>
            </a:r>
            <a:r>
              <a:rPr lang="vi-VN" sz="1800" dirty="0">
                <a:solidFill>
                  <a:schemeClr val="bg2"/>
                </a:solidFill>
                <a:latin typeface="Arial" panose="020B0604020202020204" pitchFamily="34" charset="0"/>
                <a:cs typeface="Arial" panose="020B0604020202020204" pitchFamily="34" charset="0"/>
              </a:rPr>
              <a:t>treba tumačiti na način da </a:t>
            </a:r>
            <a:r>
              <a:rPr lang="vi-VN" sz="1800" u="sng" dirty="0">
                <a:solidFill>
                  <a:schemeClr val="bg2"/>
                </a:solidFill>
                <a:latin typeface="Arial" panose="020B0604020202020204" pitchFamily="34" charset="0"/>
                <a:cs typeface="Arial" panose="020B0604020202020204" pitchFamily="34" charset="0"/>
              </a:rPr>
              <a:t>javni bilježnici </a:t>
            </a:r>
            <a:r>
              <a:rPr lang="vi-VN" sz="1800" dirty="0">
                <a:solidFill>
                  <a:schemeClr val="bg2"/>
                </a:solidFill>
                <a:latin typeface="Arial" panose="020B0604020202020204" pitchFamily="34" charset="0"/>
                <a:cs typeface="Arial" panose="020B0604020202020204" pitchFamily="34" charset="0"/>
              </a:rPr>
              <a:t>u Hrvatskoj, kada postupaju u okviru ovlasti koje su im povjerene nacionalnim pravom u ovršnim postupcima na temelju „vjerodostojne isprave”, </a:t>
            </a:r>
            <a:r>
              <a:rPr lang="vi-VN" sz="1800" u="sng" dirty="0">
                <a:solidFill>
                  <a:schemeClr val="bg2"/>
                </a:solidFill>
                <a:latin typeface="Arial" panose="020B0604020202020204" pitchFamily="34" charset="0"/>
                <a:cs typeface="Arial" panose="020B0604020202020204" pitchFamily="34" charset="0"/>
              </a:rPr>
              <a:t>nisu obuhvaćeni pojmom „sud” </a:t>
            </a:r>
            <a:r>
              <a:rPr lang="vi-VN" sz="1800" dirty="0">
                <a:solidFill>
                  <a:schemeClr val="bg2"/>
                </a:solidFill>
                <a:latin typeface="Arial" panose="020B0604020202020204" pitchFamily="34" charset="0"/>
                <a:cs typeface="Arial" panose="020B0604020202020204" pitchFamily="34" charset="0"/>
              </a:rPr>
              <a:t>u smislu te uredbe.</a:t>
            </a:r>
          </a:p>
          <a:p>
            <a:pPr marL="558900" indent="-342900" eaLnBrk="1" hangingPunct="1">
              <a:buFontTx/>
              <a:buChar char="-"/>
            </a:pPr>
            <a:r>
              <a:rPr lang="vi-VN" sz="1800" dirty="0">
                <a:solidFill>
                  <a:schemeClr val="bg2"/>
                </a:solidFill>
                <a:latin typeface="Arial" panose="020B0604020202020204" pitchFamily="34" charset="0"/>
                <a:cs typeface="Arial" panose="020B0604020202020204" pitchFamily="34" charset="0"/>
              </a:rPr>
              <a:t>2)      Uredbu br. 805/2004 treba tumačiti na način da se za rješenje o ovrsi koje u Hrvatskoj donosi javni bilježnik na temelju „vjerodostojne isprave”, a protiv kojeg nije bilo prigovora, ne može izdati potvrda o europskom ovršnom naslovu jer se ono ne odnosi na nespornu tražbinu u smislu članka 3. stavka 1. te uredbe.</a:t>
            </a:r>
          </a:p>
          <a:p>
            <a:pPr marL="558900" indent="-342900" eaLnBrk="1" hangingPunct="1">
              <a:buFontTx/>
              <a:buChar char="-"/>
            </a:pPr>
            <a:endParaRPr lang="hr-HR" sz="2400" dirty="0" smtClean="0">
              <a:solidFill>
                <a:schemeClr val="bg2"/>
              </a:solidFill>
              <a:latin typeface="Arial" panose="020B0604020202020204" pitchFamily="34" charset="0"/>
              <a:cs typeface="Arial" panose="020B0604020202020204" pitchFamily="34" charset="0"/>
            </a:endParaRPr>
          </a:p>
          <a:p>
            <a:pPr marL="0" lvl="0" indent="0" algn="l" rtl="0">
              <a:spcBef>
                <a:spcPts val="1600"/>
              </a:spcBef>
              <a:spcAft>
                <a:spcPts val="1600"/>
              </a:spcAft>
              <a:buNone/>
            </a:pPr>
            <a:endParaRPr sz="1600" b="1" dirty="0">
              <a:solidFill>
                <a:schemeClr val="accent6"/>
              </a:solidFill>
            </a:endParaRPr>
          </a:p>
        </p:txBody>
      </p:sp>
    </p:spTree>
    <p:extLst>
      <p:ext uri="{BB962C8B-B14F-4D97-AF65-F5344CB8AC3E}">
        <p14:creationId xmlns:p14="http://schemas.microsoft.com/office/powerpoint/2010/main" val="2673142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95" name="CustomShape 1"/>
          <p:cNvSpPr/>
          <p:nvPr/>
        </p:nvSpPr>
        <p:spPr>
          <a:xfrm>
            <a:off x="457200" y="457200"/>
            <a:ext cx="8229240" cy="5924160"/>
          </a:xfrm>
          <a:prstGeom prst="rect">
            <a:avLst/>
          </a:prstGeom>
          <a:noFill/>
          <a:ln w="9360">
            <a:noFill/>
          </a:ln>
        </p:spPr>
        <p:style>
          <a:lnRef idx="0">
            <a:srgbClr val="FFFFFF"/>
          </a:lnRef>
          <a:fillRef idx="0">
            <a:srgbClr val="FFFFFF"/>
          </a:fillRef>
          <a:effectRef idx="0">
            <a:srgbClr val="FFFFFF"/>
          </a:effectRef>
          <a:fontRef idx="minor"/>
        </p:style>
        <p:txBody>
          <a:bodyPr anchor="ctr" anchorCtr="1"/>
          <a:lstStyle/>
          <a:p>
            <a:pPr algn="ctr">
              <a:lnSpc>
                <a:spcPct val="100000"/>
              </a:lnSpc>
            </a:pPr>
            <a:r>
              <a:rPr lang="hr-HR" sz="4200" b="0" strike="noStrike" spc="-1">
                <a:solidFill>
                  <a:srgbClr val="FFFFCC"/>
                </a:solidFill>
                <a:uFill>
                  <a:solidFill>
                    <a:srgbClr val="FFFFFF"/>
                  </a:solidFill>
                </a:uFill>
                <a:latin typeface="Tahoma" panose="020B0604030504040204"/>
                <a:ea typeface="Microsoft YaHei" panose="020B0503020204020204" charset="-122"/>
              </a:rPr>
              <a:t>HVALA NA PAŽNJI</a:t>
            </a:r>
            <a:endParaRPr lang="hr-HR" sz="1800" b="0" strike="noStrike" spc="-1">
              <a:solidFill>
                <a:srgbClr val="FFFFFF"/>
              </a:solidFill>
              <a:uFill>
                <a:solidFill>
                  <a:srgbClr val="FFFFFF"/>
                </a:solidFill>
              </a:uFill>
              <a:latin typeface="Arial" panose="020B060402020202020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0" y="414333"/>
            <a:ext cx="3034075" cy="946000"/>
          </a:xfrm>
          <a:prstGeom prst="rect">
            <a:avLst/>
          </a:prstGeom>
        </p:spPr>
        <p:txBody>
          <a:bodyPr spcFirstLastPara="1" wrap="square" lIns="91425" tIns="91425" rIns="91425" bIns="91425" anchor="b" anchorCtr="0">
            <a:noAutofit/>
          </a:bodyPr>
          <a:lstStyle/>
          <a:p>
            <a:r>
              <a:rPr lang="hr-HR" b="1" dirty="0">
                <a:solidFill>
                  <a:schemeClr val="bg1"/>
                </a:solidFill>
                <a:hlinkClick r:id="rId3"/>
              </a:rPr>
              <a:t>C-511/15</a:t>
            </a:r>
            <a:r>
              <a:rPr lang="hr-HR" b="1" dirty="0">
                <a:solidFill>
                  <a:schemeClr val="bg1"/>
                </a:solidFill>
              </a:rPr>
              <a:t> i C-512/15</a:t>
            </a:r>
            <a:r>
              <a:rPr lang="hr-HR" dirty="0"/>
              <a:t/>
            </a:r>
            <a:br>
              <a:rPr lang="hr-HR" dirty="0"/>
            </a:b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152400" indent="0">
              <a:buNone/>
            </a:pPr>
            <a:r>
              <a:rPr lang="hr-HR" sz="1800" b="1" dirty="0"/>
              <a:t>R</a:t>
            </a:r>
            <a:r>
              <a:rPr lang="hr-HR" sz="1800" b="1" dirty="0" smtClean="0"/>
              <a:t>enata </a:t>
            </a:r>
            <a:r>
              <a:rPr lang="hr-HR" sz="1800" b="1" dirty="0" err="1" smtClean="0"/>
              <a:t>Horžić</a:t>
            </a:r>
            <a:r>
              <a:rPr lang="hr-HR" sz="1800" b="1" dirty="0" smtClean="0"/>
              <a:t> i Siniša </a:t>
            </a:r>
            <a:r>
              <a:rPr lang="hr-HR" sz="1800" b="1" dirty="0" err="1"/>
              <a:t>Pušić</a:t>
            </a:r>
            <a:endParaRPr lang="hr-HR" sz="1800" b="1" dirty="0"/>
          </a:p>
          <a:p>
            <a:r>
              <a:rPr lang="hr-HR" sz="1800" b="1" dirty="0"/>
              <a:t>protiv</a:t>
            </a:r>
          </a:p>
          <a:p>
            <a:pPr marL="152400" indent="0">
              <a:buNone/>
            </a:pPr>
            <a:r>
              <a:rPr lang="hr-HR" sz="1800" b="1" dirty="0"/>
              <a:t>Privredne banke Zagreb d.d</a:t>
            </a:r>
            <a:r>
              <a:rPr lang="hr-HR" sz="1800" b="1" dirty="0" smtClean="0"/>
              <a:t>. i Bože </a:t>
            </a:r>
            <a:r>
              <a:rPr lang="hr-HR" sz="1800" b="1" dirty="0"/>
              <a:t>Prke</a:t>
            </a:r>
          </a:p>
          <a:p>
            <a:pPr marL="0" lvl="0" indent="0" algn="l" rtl="0">
              <a:spcBef>
                <a:spcPts val="0"/>
              </a:spcBef>
              <a:spcAft>
                <a:spcPts val="0"/>
              </a:spcAft>
              <a:buNone/>
            </a:pPr>
            <a:endParaRPr lang="hr-HR" sz="1800" dirty="0" smtClean="0"/>
          </a:p>
          <a:p>
            <a:pPr marL="0" lvl="0" indent="0" algn="l" rtl="0">
              <a:spcBef>
                <a:spcPts val="0"/>
              </a:spcBef>
              <a:spcAft>
                <a:spcPts val="0"/>
              </a:spcAft>
              <a:buNone/>
            </a:pPr>
            <a:endParaRPr lang="hr-HR" sz="1800" dirty="0"/>
          </a:p>
          <a:p>
            <a:pPr marL="0" lvl="0" indent="0" algn="l" rtl="0">
              <a:spcBef>
                <a:spcPts val="0"/>
              </a:spcBef>
              <a:spcAft>
                <a:spcPts val="0"/>
              </a:spcAft>
              <a:buNone/>
            </a:pPr>
            <a:r>
              <a:rPr lang="hr-HR" sz="1800" dirty="0" smtClean="0"/>
              <a:t>Prekršajni sud u Bjelovaru</a:t>
            </a: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74571" y="130628"/>
            <a:ext cx="5391554" cy="6161605"/>
          </a:xfrm>
          <a:prstGeom prst="rect">
            <a:avLst/>
          </a:prstGeom>
        </p:spPr>
        <p:txBody>
          <a:bodyPr spcFirstLastPara="1" wrap="square" lIns="91425" tIns="91425" rIns="91425" bIns="91425" anchor="t" anchorCtr="0">
            <a:noAutofit/>
          </a:bodyPr>
          <a:lstStyle/>
          <a:p>
            <a:pPr marL="216000" indent="0" eaLnBrk="1" hangingPunct="1">
              <a:lnSpc>
                <a:spcPct val="100000"/>
              </a:lnSpc>
              <a:buNone/>
            </a:pPr>
            <a:endParaRPr lang="hr-HR" sz="2000" dirty="0" smtClean="0">
              <a:solidFill>
                <a:schemeClr val="bg2"/>
              </a:solidFill>
            </a:endParaRPr>
          </a:p>
          <a:p>
            <a:pPr marL="216000" indent="0" eaLnBrk="1" hangingPunct="1">
              <a:lnSpc>
                <a:spcPct val="100000"/>
              </a:lnSpc>
              <a:buNone/>
            </a:pPr>
            <a:r>
              <a:rPr lang="hr-HR" sz="2000" dirty="0" smtClean="0">
                <a:solidFill>
                  <a:schemeClr val="bg2"/>
                </a:solidFill>
              </a:rPr>
              <a:t>Članak </a:t>
            </a:r>
            <a:r>
              <a:rPr lang="hr-HR" sz="2000" dirty="0">
                <a:solidFill>
                  <a:schemeClr val="bg2"/>
                </a:solidFill>
              </a:rPr>
              <a:t>23. i članak 30. stavak 1. Direktive 2008/48/EZ Europskog parlamenta i Vijeća od 23. travnja 2008. o ugovorima o potrošačkim kreditima i stavljanju izvan snage Direktive Vijeća 87/102/EEZ treba tumačiti na način da im nisu protivne nacionalne odredbe kao što su one o kojima je riječ u glavnim postupcima, kojima se vjerovniku, pod prijetnjom prekršajnih sankcija, nameće dužnost poštovanja obveza u pogledu promjenjive kamatne stope u vezi s ugovorima o kreditu koji postoje na dan stupanja na snagu tih odredaba jer ti ugovori o kreditu ne potpadaju pod materijalno područje primjene navedene direktive, a ni te obveze ne predstavljaju njezinu provedbu.</a:t>
            </a:r>
            <a:endParaRPr sz="1400" b="1" dirty="0">
              <a:solidFill>
                <a:schemeClr val="bg2"/>
              </a:solidFill>
            </a:endParaRPr>
          </a:p>
        </p:txBody>
      </p:sp>
    </p:spTree>
    <p:extLst>
      <p:ext uri="{BB962C8B-B14F-4D97-AF65-F5344CB8AC3E}">
        <p14:creationId xmlns:p14="http://schemas.microsoft.com/office/powerpoint/2010/main" val="198570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226075" y="414333"/>
            <a:ext cx="2808000" cy="946000"/>
          </a:xfrm>
          <a:prstGeom prst="rect">
            <a:avLst/>
          </a:prstGeom>
        </p:spPr>
        <p:txBody>
          <a:bodyPr spcFirstLastPara="1" wrap="square" lIns="91425" tIns="91425" rIns="91425" bIns="91425" anchor="b" anchorCtr="0">
            <a:noAutofit/>
          </a:bodyPr>
          <a:lstStyle/>
          <a:p>
            <a:pPr lvl="0"/>
            <a:r>
              <a:rPr lang="hr-HR" b="1" dirty="0"/>
              <a:t>C-551/15 - Pula Parking</a:t>
            </a:r>
            <a:endParaRPr b="1" dirty="0"/>
          </a:p>
        </p:txBody>
      </p:sp>
      <p:sp>
        <p:nvSpPr>
          <p:cNvPr id="165" name="Google Shape;165;p32"/>
          <p:cNvSpPr txBox="1">
            <a:spLocks noGrp="1"/>
          </p:cNvSpPr>
          <p:nvPr>
            <p:ph type="body" idx="1"/>
          </p:nvPr>
        </p:nvSpPr>
        <p:spPr>
          <a:xfrm>
            <a:off x="1" y="1360333"/>
            <a:ext cx="3034075" cy="48120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374571" y="130628"/>
            <a:ext cx="5391554" cy="6161605"/>
          </a:xfrm>
          <a:prstGeom prst="rect">
            <a:avLst/>
          </a:prstGeom>
        </p:spPr>
        <p:txBody>
          <a:bodyPr spcFirstLastPara="1" wrap="square" lIns="91425" tIns="91425" rIns="91425" bIns="91425" anchor="t" anchorCtr="0">
            <a:noAutofit/>
          </a:bodyPr>
          <a:lstStyle/>
          <a:p>
            <a:pPr marL="216000" indent="0" eaLnBrk="1" hangingPunct="1">
              <a:lnSpc>
                <a:spcPct val="100000"/>
              </a:lnSpc>
              <a:buNone/>
            </a:pPr>
            <a:endParaRPr lang="hr-HR" sz="1800" dirty="0" smtClean="0">
              <a:solidFill>
                <a:schemeClr val="bg2"/>
              </a:solidFill>
              <a:latin typeface="Arial" panose="020B0604020202020204" pitchFamily="34" charset="0"/>
              <a:cs typeface="Arial" panose="020B0604020202020204" pitchFamily="34" charset="0"/>
            </a:endParaRPr>
          </a:p>
          <a:p>
            <a:pPr marL="216000" indent="0" eaLnBrk="1" hangingPunct="1">
              <a:lnSpc>
                <a:spcPct val="100000"/>
              </a:lnSpc>
              <a:buNone/>
            </a:pPr>
            <a:r>
              <a:rPr lang="hr-HR" sz="1800" dirty="0" smtClean="0">
                <a:solidFill>
                  <a:schemeClr val="bg2"/>
                </a:solidFill>
                <a:latin typeface="Arial" panose="020B0604020202020204" pitchFamily="34" charset="0"/>
                <a:cs typeface="Arial" panose="020B0604020202020204" pitchFamily="34" charset="0"/>
              </a:rPr>
              <a:t>1. </a:t>
            </a:r>
            <a:r>
              <a:rPr lang="vi-VN" sz="1800" dirty="0" smtClean="0">
                <a:solidFill>
                  <a:schemeClr val="bg2"/>
                </a:solidFill>
                <a:latin typeface="Arial" panose="020B0604020202020204" pitchFamily="34" charset="0"/>
                <a:cs typeface="Arial" panose="020B0604020202020204" pitchFamily="34" charset="0"/>
              </a:rPr>
              <a:t>Članak </a:t>
            </a:r>
            <a:r>
              <a:rPr lang="vi-VN" sz="1800" dirty="0">
                <a:solidFill>
                  <a:schemeClr val="bg2"/>
                </a:solidFill>
                <a:latin typeface="Arial" panose="020B0604020202020204" pitchFamily="34" charset="0"/>
                <a:cs typeface="Arial" panose="020B0604020202020204" pitchFamily="34" charset="0"/>
              </a:rPr>
              <a:t>1. stavak 1. Uredbe (EU) br. 1215/2012 Europskog parlamenta i Vijeća od 12. prosinca 2012. o nadležnosti, </a:t>
            </a:r>
            <a:r>
              <a:rPr lang="vi-VN" sz="1800" dirty="0" smtClean="0">
                <a:solidFill>
                  <a:schemeClr val="bg2"/>
                </a:solidFill>
                <a:latin typeface="Arial" panose="020B0604020202020204" pitchFamily="34" charset="0"/>
                <a:cs typeface="Arial" panose="020B0604020202020204" pitchFamily="34" charset="0"/>
              </a:rPr>
              <a:t>priznavanju</a:t>
            </a:r>
            <a:r>
              <a:rPr lang="hr-HR" sz="1800" dirty="0" smtClean="0">
                <a:solidFill>
                  <a:schemeClr val="bg2"/>
                </a:solidFill>
                <a:latin typeface="Arial" panose="020B0604020202020204" pitchFamily="34" charset="0"/>
                <a:cs typeface="Arial" panose="020B0604020202020204" pitchFamily="34" charset="0"/>
              </a:rPr>
              <a:t> </a:t>
            </a:r>
            <a:r>
              <a:rPr lang="vi-VN" sz="1800" dirty="0" smtClean="0">
                <a:solidFill>
                  <a:schemeClr val="bg2"/>
                </a:solidFill>
                <a:latin typeface="Arial" panose="020B0604020202020204" pitchFamily="34" charset="0"/>
                <a:cs typeface="Arial" panose="020B0604020202020204" pitchFamily="34" charset="0"/>
              </a:rPr>
              <a:t>i </a:t>
            </a:r>
            <a:r>
              <a:rPr lang="vi-VN" sz="1800" dirty="0">
                <a:solidFill>
                  <a:schemeClr val="bg2"/>
                </a:solidFill>
                <a:latin typeface="Arial" panose="020B0604020202020204" pitchFamily="34" charset="0"/>
                <a:cs typeface="Arial" panose="020B0604020202020204" pitchFamily="34" charset="0"/>
              </a:rPr>
              <a:t>izvršenju sudskih odluka u građanskim i trgovačkim stvarima treba tumačiti na način da je ovršni postupak koji je </a:t>
            </a:r>
            <a:r>
              <a:rPr lang="vi-VN" sz="1800" dirty="0" smtClean="0">
                <a:solidFill>
                  <a:schemeClr val="bg2"/>
                </a:solidFill>
                <a:latin typeface="Arial" panose="020B0604020202020204" pitchFamily="34" charset="0"/>
                <a:cs typeface="Arial" panose="020B0604020202020204" pitchFamily="34" charset="0"/>
              </a:rPr>
              <a:t>pokrenulo</a:t>
            </a:r>
            <a:r>
              <a:rPr lang="hr-HR" sz="1800" dirty="0" smtClean="0">
                <a:solidFill>
                  <a:schemeClr val="bg2"/>
                </a:solidFill>
                <a:latin typeface="Arial" panose="020B0604020202020204" pitchFamily="34" charset="0"/>
                <a:cs typeface="Arial" panose="020B0604020202020204" pitchFamily="34" charset="0"/>
              </a:rPr>
              <a:t> </a:t>
            </a:r>
            <a:r>
              <a:rPr lang="vi-VN" sz="1800" dirty="0" smtClean="0">
                <a:solidFill>
                  <a:schemeClr val="bg2"/>
                </a:solidFill>
                <a:latin typeface="Arial" panose="020B0604020202020204" pitchFamily="34" charset="0"/>
                <a:cs typeface="Arial" panose="020B0604020202020204" pitchFamily="34" charset="0"/>
              </a:rPr>
              <a:t>društvo </a:t>
            </a:r>
            <a:r>
              <a:rPr lang="vi-VN" sz="1800" dirty="0">
                <a:solidFill>
                  <a:schemeClr val="bg2"/>
                </a:solidFill>
                <a:latin typeface="Arial" panose="020B0604020202020204" pitchFamily="34" charset="0"/>
                <a:cs typeface="Arial" panose="020B0604020202020204" pitchFamily="34" charset="0"/>
              </a:rPr>
              <a:t>u vlasništvu jedinice lokalne samouprave protiv fizičke osobe s prebivalištem u drugoj državi članici radi </a:t>
            </a:r>
            <a:r>
              <a:rPr lang="vi-VN" sz="1800" dirty="0" smtClean="0">
                <a:solidFill>
                  <a:schemeClr val="bg2"/>
                </a:solidFill>
                <a:latin typeface="Arial" panose="020B0604020202020204" pitchFamily="34" charset="0"/>
                <a:cs typeface="Arial" panose="020B0604020202020204" pitchFamily="34" charset="0"/>
              </a:rPr>
              <a:t>naplate</a:t>
            </a:r>
            <a:r>
              <a:rPr lang="hr-HR" sz="1800" dirty="0" smtClean="0">
                <a:solidFill>
                  <a:schemeClr val="bg2"/>
                </a:solidFill>
                <a:latin typeface="Arial" panose="020B0604020202020204" pitchFamily="34" charset="0"/>
                <a:cs typeface="Arial" panose="020B0604020202020204" pitchFamily="34" charset="0"/>
              </a:rPr>
              <a:t> </a:t>
            </a:r>
            <a:r>
              <a:rPr lang="vi-VN" sz="1800" dirty="0" smtClean="0">
                <a:solidFill>
                  <a:schemeClr val="bg2"/>
                </a:solidFill>
                <a:latin typeface="Arial" panose="020B0604020202020204" pitchFamily="34" charset="0"/>
                <a:cs typeface="Arial" panose="020B0604020202020204" pitchFamily="34" charset="0"/>
              </a:rPr>
              <a:t>nepodmirenog </a:t>
            </a:r>
            <a:r>
              <a:rPr lang="vi-VN" sz="1800" dirty="0">
                <a:solidFill>
                  <a:schemeClr val="bg2"/>
                </a:solidFill>
                <a:latin typeface="Arial" panose="020B0604020202020204" pitchFamily="34" charset="0"/>
                <a:cs typeface="Arial" panose="020B0604020202020204" pitchFamily="34" charset="0"/>
              </a:rPr>
              <a:t>dugovanja za parkiranje na javnom parkiralištu upravljanje kojim je ta lokalna jedinica povjerila navedenom društvu</a:t>
            </a:r>
            <a:r>
              <a:rPr lang="vi-VN" sz="1800" dirty="0" smtClean="0">
                <a:solidFill>
                  <a:schemeClr val="bg2"/>
                </a:solidFill>
                <a:latin typeface="Arial" panose="020B0604020202020204" pitchFamily="34" charset="0"/>
                <a:cs typeface="Arial" panose="020B0604020202020204" pitchFamily="34" charset="0"/>
              </a:rPr>
              <a:t>,</a:t>
            </a:r>
            <a:r>
              <a:rPr lang="hr-HR" sz="1800" dirty="0" smtClean="0">
                <a:solidFill>
                  <a:schemeClr val="bg2"/>
                </a:solidFill>
                <a:latin typeface="Arial" panose="020B0604020202020204" pitchFamily="34" charset="0"/>
                <a:cs typeface="Arial" panose="020B0604020202020204" pitchFamily="34" charset="0"/>
              </a:rPr>
              <a:t> </a:t>
            </a:r>
            <a:r>
              <a:rPr lang="vi-VN" sz="1800" dirty="0" smtClean="0">
                <a:solidFill>
                  <a:schemeClr val="bg2"/>
                </a:solidFill>
                <a:latin typeface="Arial" panose="020B0604020202020204" pitchFamily="34" charset="0"/>
                <a:cs typeface="Arial" panose="020B0604020202020204" pitchFamily="34" charset="0"/>
              </a:rPr>
              <a:t>a </a:t>
            </a:r>
            <a:r>
              <a:rPr lang="vi-VN" sz="1800" dirty="0">
                <a:solidFill>
                  <a:schemeClr val="bg2"/>
                </a:solidFill>
                <a:latin typeface="Arial" panose="020B0604020202020204" pitchFamily="34" charset="0"/>
                <a:cs typeface="Arial" panose="020B0604020202020204" pitchFamily="34" charset="0"/>
              </a:rPr>
              <a:t>koje nije kaznene naravi nego predstavlja samo protučinidbu za pruženu uslugu, obuhvaćen područjem primjene te uredbe.</a:t>
            </a:r>
          </a:p>
          <a:p>
            <a:pPr marL="216000" indent="0" eaLnBrk="1" hangingPunct="1">
              <a:lnSpc>
                <a:spcPct val="100000"/>
              </a:lnSpc>
              <a:buNone/>
            </a:pPr>
            <a:r>
              <a:rPr lang="vi-VN" sz="1800" dirty="0">
                <a:solidFill>
                  <a:schemeClr val="bg2"/>
                </a:solidFill>
                <a:latin typeface="Arial" panose="020B0604020202020204" pitchFamily="34" charset="0"/>
                <a:cs typeface="Arial" panose="020B0604020202020204" pitchFamily="34" charset="0"/>
              </a:rPr>
              <a:t>2. Uredbu br. 1215/2012 treba tumačiti na način da javni bilježnici u Hrvatskoj, kada postupaju u okviru ovlasti koje su im </a:t>
            </a:r>
            <a:r>
              <a:rPr lang="vi-VN" sz="1800" dirty="0" smtClean="0">
                <a:solidFill>
                  <a:schemeClr val="bg2"/>
                </a:solidFill>
                <a:latin typeface="Arial" panose="020B0604020202020204" pitchFamily="34" charset="0"/>
                <a:cs typeface="Arial" panose="020B0604020202020204" pitchFamily="34" charset="0"/>
              </a:rPr>
              <a:t>povjerene</a:t>
            </a:r>
            <a:r>
              <a:rPr lang="hr-HR" sz="1800" dirty="0" smtClean="0">
                <a:solidFill>
                  <a:schemeClr val="bg2"/>
                </a:solidFill>
                <a:latin typeface="Arial" panose="020B0604020202020204" pitchFamily="34" charset="0"/>
                <a:cs typeface="Arial" panose="020B0604020202020204" pitchFamily="34" charset="0"/>
              </a:rPr>
              <a:t> </a:t>
            </a:r>
            <a:r>
              <a:rPr lang="vi-VN" sz="1800" dirty="0" smtClean="0">
                <a:solidFill>
                  <a:schemeClr val="bg2"/>
                </a:solidFill>
                <a:latin typeface="Arial" panose="020B0604020202020204" pitchFamily="34" charset="0"/>
                <a:cs typeface="Arial" panose="020B0604020202020204" pitchFamily="34" charset="0"/>
              </a:rPr>
              <a:t>nacionalnim </a:t>
            </a:r>
            <a:r>
              <a:rPr lang="vi-VN" sz="1800" dirty="0">
                <a:solidFill>
                  <a:schemeClr val="bg2"/>
                </a:solidFill>
                <a:latin typeface="Arial" panose="020B0604020202020204" pitchFamily="34" charset="0"/>
                <a:cs typeface="Arial" panose="020B0604020202020204" pitchFamily="34" charset="0"/>
              </a:rPr>
              <a:t>pravom u ovršnim postupcima na temelju „vjerodostojne isprave”, nisu obuhvaćeni pojmom „sud” u smislu te uredbe.</a:t>
            </a:r>
            <a:endParaRPr b="1" dirty="0">
              <a:solidFill>
                <a:schemeClr val="accent6"/>
              </a:solidFill>
            </a:endParaRPr>
          </a:p>
        </p:txBody>
      </p:sp>
    </p:spTree>
    <p:extLst>
      <p:ext uri="{BB962C8B-B14F-4D97-AF65-F5344CB8AC3E}">
        <p14:creationId xmlns:p14="http://schemas.microsoft.com/office/powerpoint/2010/main" val="2433149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C-686/15 -  Vodoopskrba i </a:t>
            </a:r>
            <a:r>
              <a:rPr lang="hr-HR" sz="2800" b="1" dirty="0" smtClean="0"/>
              <a:t>odvodnja</a:t>
            </a:r>
            <a:r>
              <a:rPr lang="en-US" dirty="0" smtClean="0"/>
              <a:t/>
            </a:r>
            <a:br>
              <a:rPr lang="en-US" dirty="0" smtClean="0"/>
            </a:br>
            <a:endParaRPr lang="hr-HR" dirty="0"/>
          </a:p>
        </p:txBody>
      </p:sp>
      <p:sp>
        <p:nvSpPr>
          <p:cNvPr id="5" name="Pravokutnik 4"/>
          <p:cNvSpPr/>
          <p:nvPr/>
        </p:nvSpPr>
        <p:spPr>
          <a:xfrm>
            <a:off x="107504" y="1340768"/>
            <a:ext cx="8882215" cy="4811574"/>
          </a:xfrm>
          <a:prstGeom prst="rect">
            <a:avLst/>
          </a:prstGeom>
        </p:spPr>
        <p:txBody>
          <a:bodyPr wrap="square">
            <a:spAutoFit/>
          </a:bodyPr>
          <a:lstStyle/>
          <a:p>
            <a:endParaRPr lang="en-US" sz="1600" dirty="0" smtClean="0"/>
          </a:p>
          <a:p>
            <a:endParaRPr lang="en-US" sz="1600" dirty="0"/>
          </a:p>
          <a:p>
            <a:pPr lvl="0">
              <a:spcBef>
                <a:spcPts val="1600"/>
              </a:spcBef>
              <a:spcAft>
                <a:spcPts val="1600"/>
              </a:spcAft>
            </a:pPr>
            <a:r>
              <a:rPr lang="vi-VN" sz="2400" i="1" dirty="0"/>
              <a:t>Direktivu 2000/60/EZ Europskog parlamenta i Vijeća od 23. listopada 2000. o uspostavi okvira za djelovanje Zajednice u području vodne politike treba tumačiti na način da joj se </a:t>
            </a:r>
            <a:r>
              <a:rPr lang="vi-VN" sz="2400" b="1" i="1" dirty="0"/>
              <a:t>ne protivi</a:t>
            </a:r>
            <a:r>
              <a:rPr lang="vi-VN" sz="2400" i="1" dirty="0"/>
              <a:t> nacionalni propis poput onoga iz glavnog postupka, koji predviđa da cijena vodnih usluga isporučenih potrošaču uključuje ne samo varijabilni dio koji se izračunava prema količini vode koju je dotični korisnik stvarno potrošio nego i </a:t>
            </a:r>
            <a:r>
              <a:rPr lang="vi-VN" sz="2400" b="1" i="1" dirty="0"/>
              <a:t>fiksni dio koji nije vezan uz tu količinu.</a:t>
            </a:r>
            <a:r>
              <a:rPr lang="vi-VN" sz="2400" b="1" dirty="0"/>
              <a:t> </a:t>
            </a:r>
            <a:r>
              <a:rPr lang="vi-VN" sz="2400" dirty="0"/>
              <a:t/>
            </a:r>
            <a:br>
              <a:rPr lang="vi-VN" sz="2400" dirty="0"/>
            </a:br>
            <a:endParaRPr lang="vi-VN" sz="2400" b="1" dirty="0">
              <a:solidFill>
                <a:srgbClr val="000000"/>
              </a:solidFill>
            </a:endParaRPr>
          </a:p>
          <a:p>
            <a:pPr lvl="0"/>
            <a:endParaRPr lang="vi-VN" sz="1600" dirty="0"/>
          </a:p>
          <a:p>
            <a:pPr lvl="0"/>
            <a:endParaRPr lang="vi-VN" sz="1600" dirty="0"/>
          </a:p>
        </p:txBody>
      </p:sp>
    </p:spTree>
    <p:extLst>
      <p:ext uri="{BB962C8B-B14F-4D97-AF65-F5344CB8AC3E}">
        <p14:creationId xmlns:p14="http://schemas.microsoft.com/office/powerpoint/2010/main" val="252458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marL="216000" algn="ctr"/>
            <a:r>
              <a:rPr lang="en-US" sz="2800" dirty="0">
                <a:solidFill>
                  <a:schemeClr val="bg2"/>
                </a:solidFill>
                <a:latin typeface="Arial" panose="020B0604020202020204" pitchFamily="34" charset="0"/>
                <a:cs typeface="Arial" panose="020B0604020202020204" pitchFamily="34" charset="0"/>
              </a:rPr>
              <a:t>C-335/16 - VG </a:t>
            </a:r>
            <a:r>
              <a:rPr lang="en-US" sz="2800" dirty="0" err="1">
                <a:solidFill>
                  <a:schemeClr val="bg2"/>
                </a:solidFill>
                <a:latin typeface="Arial" panose="020B0604020202020204" pitchFamily="34" charset="0"/>
                <a:cs typeface="Arial" panose="020B0604020202020204" pitchFamily="34" charset="0"/>
              </a:rPr>
              <a:t>Čistoća</a:t>
            </a:r>
            <a:endParaRPr lang="en-US" sz="2000" dirty="0">
              <a:solidFill>
                <a:schemeClr val="bg2"/>
              </a:solidFill>
              <a:latin typeface="Arial" panose="020B0604020202020204" pitchFamily="34" charset="0"/>
              <a:cs typeface="Arial" panose="020B0604020202020204" pitchFamily="34" charset="0"/>
            </a:endParaRPr>
          </a:p>
        </p:txBody>
      </p:sp>
      <p:sp>
        <p:nvSpPr>
          <p:cNvPr id="5" name="Pravokutnik 4"/>
          <p:cNvSpPr/>
          <p:nvPr/>
        </p:nvSpPr>
        <p:spPr>
          <a:xfrm>
            <a:off x="0" y="836712"/>
            <a:ext cx="9144000" cy="5940088"/>
          </a:xfrm>
          <a:prstGeom prst="rect">
            <a:avLst/>
          </a:prstGeom>
        </p:spPr>
        <p:txBody>
          <a:bodyPr wrap="square">
            <a:spAutoFit/>
          </a:bodyPr>
          <a:lstStyle/>
          <a:p>
            <a:pPr>
              <a:spcBef>
                <a:spcPts val="1600"/>
              </a:spcBef>
              <a:spcAft>
                <a:spcPts val="1600"/>
              </a:spcAft>
            </a:pPr>
            <a:r>
              <a:rPr lang="vi-VN" sz="2000" dirty="0" smtClean="0">
                <a:solidFill>
                  <a:schemeClr val="bg2"/>
                </a:solidFill>
              </a:rPr>
              <a:t>Članak </a:t>
            </a:r>
            <a:r>
              <a:rPr lang="vi-VN" sz="2000" dirty="0">
                <a:solidFill>
                  <a:schemeClr val="bg2"/>
                </a:solidFill>
              </a:rPr>
              <a:t>14. i članak 15. stavak 1. Direktive 2008/98/EZ Europskog parlamenta i Vijeća od 19. studenoga 2008. o otpadu i stavljanju izvan snage određenih direktiva treba tumačiti na način da im se u trenutačnom stanju prava Unije ne protivi nacionalni propis poput onoga o kojem je riječ u glavnom postupku, koji u svrhe financiranja usluge gospodarenja komunalnim otpadom i njegova zbrinjavanja predviđa cijenu koja se izračunava na temelju procjene volumena otpada što su ga proizveli korisnici te usluge, a ne na temelju </a:t>
            </a:r>
            <a:r>
              <a:rPr lang="vi-VN" sz="2000" dirty="0" smtClean="0">
                <a:solidFill>
                  <a:schemeClr val="bg2"/>
                </a:solidFill>
              </a:rPr>
              <a:t>količine</a:t>
            </a:r>
            <a:r>
              <a:rPr lang="hr-HR" sz="2000" dirty="0" smtClean="0">
                <a:solidFill>
                  <a:schemeClr val="bg2"/>
                </a:solidFill>
              </a:rPr>
              <a:t> </a:t>
            </a:r>
            <a:r>
              <a:rPr lang="vi-VN" sz="2000" dirty="0" smtClean="0">
                <a:solidFill>
                  <a:schemeClr val="bg2"/>
                </a:solidFill>
              </a:rPr>
              <a:t>otpada </a:t>
            </a:r>
            <a:r>
              <a:rPr lang="vi-VN" sz="2000" dirty="0">
                <a:solidFill>
                  <a:schemeClr val="bg2"/>
                </a:solidFill>
              </a:rPr>
              <a:t>koji je stvarno proizveden i predan radi skupljanja, kao i dodatnu naknadu koju korisnici plaćaju u svojstvu posjednika otpada, </a:t>
            </a:r>
            <a:r>
              <a:rPr lang="vi-VN" sz="2000" dirty="0" smtClean="0">
                <a:solidFill>
                  <a:schemeClr val="bg2"/>
                </a:solidFill>
              </a:rPr>
              <a:t>a</a:t>
            </a:r>
            <a:r>
              <a:rPr lang="hr-HR" sz="2000" dirty="0" smtClean="0">
                <a:solidFill>
                  <a:schemeClr val="bg2"/>
                </a:solidFill>
              </a:rPr>
              <a:t> </a:t>
            </a:r>
            <a:r>
              <a:rPr lang="vi-VN" sz="2000" dirty="0" smtClean="0">
                <a:solidFill>
                  <a:schemeClr val="bg2"/>
                </a:solidFill>
              </a:rPr>
              <a:t>čiji </a:t>
            </a:r>
            <a:r>
              <a:rPr lang="vi-VN" sz="2000" dirty="0">
                <a:solidFill>
                  <a:schemeClr val="bg2"/>
                </a:solidFill>
              </a:rPr>
              <a:t>je prihod namijenjen financiranju potrebnih kapitalnih ulaganja u obradu otpada, uključujući njegovo recikliranje. </a:t>
            </a:r>
            <a:r>
              <a:rPr lang="vi-VN" sz="2000" dirty="0">
                <a:solidFill>
                  <a:srgbClr val="FF0000"/>
                </a:solidFill>
              </a:rPr>
              <a:t>Međutim, sud </a:t>
            </a:r>
            <a:r>
              <a:rPr lang="vi-VN" sz="2000" dirty="0" smtClean="0">
                <a:solidFill>
                  <a:srgbClr val="FF0000"/>
                </a:solidFill>
              </a:rPr>
              <a:t>koji</a:t>
            </a:r>
            <a:r>
              <a:rPr lang="hr-HR" sz="2000" dirty="0" smtClean="0">
                <a:solidFill>
                  <a:srgbClr val="FF0000"/>
                </a:solidFill>
              </a:rPr>
              <a:t> </a:t>
            </a:r>
            <a:r>
              <a:rPr lang="vi-VN" sz="2000" dirty="0" smtClean="0">
                <a:solidFill>
                  <a:srgbClr val="FF0000"/>
                </a:solidFill>
              </a:rPr>
              <a:t>je </a:t>
            </a:r>
            <a:r>
              <a:rPr lang="vi-VN" sz="2000" dirty="0">
                <a:solidFill>
                  <a:srgbClr val="FF0000"/>
                </a:solidFill>
              </a:rPr>
              <a:t>uputio zahtjev dužan je na temelju činjeničnih i pravnih elemenata koji su mu podneseni provjeriti dovodi li to do toga da se </a:t>
            </a:r>
            <a:r>
              <a:rPr lang="vi-VN" sz="2000" dirty="0" smtClean="0">
                <a:solidFill>
                  <a:srgbClr val="FF0000"/>
                </a:solidFill>
              </a:rPr>
              <a:t>određenim</a:t>
            </a:r>
            <a:r>
              <a:rPr lang="hr-HR" sz="2000" dirty="0" smtClean="0">
                <a:solidFill>
                  <a:srgbClr val="FF0000"/>
                </a:solidFill>
              </a:rPr>
              <a:t> </a:t>
            </a:r>
            <a:r>
              <a:rPr lang="vi-VN" sz="2000" dirty="0" smtClean="0">
                <a:solidFill>
                  <a:srgbClr val="FF0000"/>
                </a:solidFill>
              </a:rPr>
              <a:t>„</a:t>
            </a:r>
            <a:r>
              <a:rPr lang="vi-VN" sz="2000" dirty="0">
                <a:solidFill>
                  <a:srgbClr val="FF0000"/>
                </a:solidFill>
              </a:rPr>
              <a:t>posjednicima” nameću očito neproporcionalni troškovi u odnosu na volumen ili svojstva otpada koji oni mogu proizvesti. U tu </a:t>
            </a:r>
            <a:r>
              <a:rPr lang="vi-VN" sz="2000" dirty="0" smtClean="0">
                <a:solidFill>
                  <a:srgbClr val="FF0000"/>
                </a:solidFill>
              </a:rPr>
              <a:t>svrhu</a:t>
            </a:r>
            <a:r>
              <a:rPr lang="hr-HR" sz="2000" dirty="0" smtClean="0">
                <a:solidFill>
                  <a:srgbClr val="FF0000"/>
                </a:solidFill>
              </a:rPr>
              <a:t> </a:t>
            </a:r>
            <a:r>
              <a:rPr lang="vi-VN" sz="2000" dirty="0" smtClean="0">
                <a:solidFill>
                  <a:srgbClr val="FF0000"/>
                </a:solidFill>
              </a:rPr>
              <a:t>nacionalni </a:t>
            </a:r>
            <a:r>
              <a:rPr lang="vi-VN" sz="2000" dirty="0">
                <a:solidFill>
                  <a:srgbClr val="FF0000"/>
                </a:solidFill>
              </a:rPr>
              <a:t>sud može, među ostalim, uzeti u obzir kriterije koji su povezani s vrstom nekretnine u kojoj se korisnici nalaze, </a:t>
            </a:r>
            <a:r>
              <a:rPr lang="vi-VN" sz="2000" dirty="0" smtClean="0">
                <a:solidFill>
                  <a:srgbClr val="FF0000"/>
                </a:solidFill>
              </a:rPr>
              <a:t>njezinom</a:t>
            </a:r>
            <a:r>
              <a:rPr lang="hr-HR" sz="2000" dirty="0" smtClean="0">
                <a:solidFill>
                  <a:srgbClr val="FF0000"/>
                </a:solidFill>
              </a:rPr>
              <a:t> </a:t>
            </a:r>
            <a:r>
              <a:rPr lang="vi-VN" sz="2000" dirty="0" smtClean="0">
                <a:solidFill>
                  <a:srgbClr val="FF0000"/>
                </a:solidFill>
              </a:rPr>
              <a:t>površinom </a:t>
            </a:r>
            <a:r>
              <a:rPr lang="vi-VN" sz="2000" dirty="0">
                <a:solidFill>
                  <a:srgbClr val="FF0000"/>
                </a:solidFill>
              </a:rPr>
              <a:t>i namjenom, sposobnošću „posjednika” da proizvode otpad, volumenom spremnika koji se korisnicima stavljaju </a:t>
            </a:r>
            <a:r>
              <a:rPr lang="vi-VN" sz="2000" dirty="0" smtClean="0">
                <a:solidFill>
                  <a:srgbClr val="FF0000"/>
                </a:solidFill>
              </a:rPr>
              <a:t>na</a:t>
            </a:r>
            <a:r>
              <a:rPr lang="hr-HR" sz="2000" dirty="0" smtClean="0">
                <a:solidFill>
                  <a:srgbClr val="FF0000"/>
                </a:solidFill>
              </a:rPr>
              <a:t> </a:t>
            </a:r>
            <a:r>
              <a:rPr lang="vi-VN" sz="2000" dirty="0" smtClean="0">
                <a:solidFill>
                  <a:srgbClr val="FF0000"/>
                </a:solidFill>
              </a:rPr>
              <a:t>raspolaganje </a:t>
            </a:r>
            <a:r>
              <a:rPr lang="vi-VN" sz="2000" dirty="0">
                <a:solidFill>
                  <a:srgbClr val="FF0000"/>
                </a:solidFill>
              </a:rPr>
              <a:t>i učestalošću skupljanja jer ti parametri izravno utječu na iznos troškova gospodarenja otpadom. </a:t>
            </a:r>
            <a:endParaRPr lang="vi-VN" sz="1600" dirty="0">
              <a:solidFill>
                <a:srgbClr val="FF0000"/>
              </a:solidFill>
            </a:endParaRPr>
          </a:p>
        </p:txBody>
      </p:sp>
    </p:spTree>
    <p:extLst>
      <p:ext uri="{BB962C8B-B14F-4D97-AF65-F5344CB8AC3E}">
        <p14:creationId xmlns:p14="http://schemas.microsoft.com/office/powerpoint/2010/main" val="2131133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2"/>
          <p:cNvSpPr txBox="1">
            <a:spLocks noGrp="1"/>
          </p:cNvSpPr>
          <p:nvPr>
            <p:ph type="title"/>
          </p:nvPr>
        </p:nvSpPr>
        <p:spPr>
          <a:xfrm>
            <a:off x="323528" y="188640"/>
            <a:ext cx="2808000" cy="936104"/>
          </a:xfrm>
          <a:prstGeom prst="rect">
            <a:avLst/>
          </a:prstGeom>
        </p:spPr>
        <p:txBody>
          <a:bodyPr spcFirstLastPara="1" wrap="square" lIns="91425" tIns="91425" rIns="91425" bIns="91425" anchor="b" anchorCtr="0">
            <a:noAutofit/>
          </a:bodyPr>
          <a:lstStyle/>
          <a:p>
            <a:pPr lvl="0"/>
            <a:r>
              <a:rPr lang="hr-HR" sz="2000" b="1" dirty="0"/>
              <a:t>C-476/16 - Air </a:t>
            </a:r>
            <a:r>
              <a:rPr lang="hr-HR" sz="2000" b="1" dirty="0" err="1"/>
              <a:t>Serbia</a:t>
            </a:r>
            <a:r>
              <a:rPr lang="hr-HR" sz="2000" b="1" dirty="0"/>
              <a:t> i Kondić</a:t>
            </a:r>
            <a:endParaRPr sz="2000" b="1" dirty="0"/>
          </a:p>
        </p:txBody>
      </p:sp>
      <p:sp>
        <p:nvSpPr>
          <p:cNvPr id="165" name="Google Shape;165;p32"/>
          <p:cNvSpPr txBox="1">
            <a:spLocks noGrp="1"/>
          </p:cNvSpPr>
          <p:nvPr>
            <p:ph type="body" idx="1"/>
          </p:nvPr>
        </p:nvSpPr>
        <p:spPr>
          <a:xfrm>
            <a:off x="0" y="836712"/>
            <a:ext cx="3275856" cy="4956016"/>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endParaRPr lang="hr-HR" sz="1800" i="1" dirty="0" smtClean="0"/>
          </a:p>
          <a:p>
            <a:pPr marL="0" lvl="0" indent="0">
              <a:spcBef>
                <a:spcPts val="1600"/>
              </a:spcBef>
              <a:spcAft>
                <a:spcPts val="1600"/>
              </a:spcAft>
              <a:buNone/>
            </a:pPr>
            <a:r>
              <a:rPr lang="hr-HR" sz="1800" i="1" dirty="0" smtClean="0"/>
              <a:t>Zahtjev </a:t>
            </a:r>
            <a:r>
              <a:rPr lang="hr-HR" sz="1800" i="1" dirty="0"/>
              <a:t>za prethodnu odluku koji je 26. kolovoza 2016. uputilo Ministarstvo pomorstva, prometa i infrastrukture – Uprava zračnog</a:t>
            </a:r>
            <a:br>
              <a:rPr lang="hr-HR" sz="1800" i="1" dirty="0"/>
            </a:br>
            <a:r>
              <a:rPr lang="hr-HR" sz="1800" i="1" dirty="0"/>
              <a:t>prometa, elektroničkih komunikacija i pošte (Hrvatska) očito je nedopušten.</a:t>
            </a:r>
            <a:r>
              <a:rPr lang="hr-HR" sz="1800" dirty="0"/>
              <a:t> </a:t>
            </a:r>
            <a:br>
              <a:rPr lang="hr-HR" sz="1800" dirty="0"/>
            </a:br>
            <a:r>
              <a:rPr lang="vi-VN" sz="1800" dirty="0"/>
              <a:t/>
            </a:r>
            <a:br>
              <a:rPr lang="vi-VN" sz="1800" dirty="0"/>
            </a:br>
            <a:r>
              <a:rPr lang="hr-HR" sz="1800" dirty="0" smtClean="0"/>
              <a:t>- nije sud</a:t>
            </a:r>
            <a:endParaRPr lang="en-US" sz="1800" b="1" dirty="0" smtClean="0">
              <a:solidFill>
                <a:srgbClr val="000000"/>
              </a:solidFill>
            </a:endParaRPr>
          </a:p>
          <a:p>
            <a:pPr marL="0" lvl="0" indent="0" algn="l" rtl="0">
              <a:spcBef>
                <a:spcPts val="0"/>
              </a:spcBef>
              <a:spcAft>
                <a:spcPts val="0"/>
              </a:spcAft>
              <a:buNone/>
            </a:pPr>
            <a:endParaRPr sz="1800" dirty="0"/>
          </a:p>
          <a:p>
            <a:pPr marL="0" lvl="0" indent="0" algn="l" rtl="0">
              <a:spcBef>
                <a:spcPts val="0"/>
              </a:spcBef>
              <a:spcAft>
                <a:spcPts val="0"/>
              </a:spcAft>
              <a:buNone/>
            </a:pPr>
            <a:endParaRPr sz="1800" dirty="0"/>
          </a:p>
        </p:txBody>
      </p:sp>
      <p:sp>
        <p:nvSpPr>
          <p:cNvPr id="166" name="Google Shape;166;p32"/>
          <p:cNvSpPr txBox="1">
            <a:spLocks noGrp="1"/>
          </p:cNvSpPr>
          <p:nvPr>
            <p:ph type="body" idx="1"/>
          </p:nvPr>
        </p:nvSpPr>
        <p:spPr>
          <a:xfrm>
            <a:off x="3203848" y="130628"/>
            <a:ext cx="5832647" cy="6161605"/>
          </a:xfrm>
          <a:prstGeom prst="rect">
            <a:avLst/>
          </a:prstGeom>
        </p:spPr>
        <p:txBody>
          <a:bodyPr spcFirstLastPara="1" wrap="square" lIns="91425" tIns="91425" rIns="91425" bIns="91425" anchor="t" anchorCtr="0">
            <a:noAutofit/>
          </a:bodyPr>
          <a:lstStyle/>
          <a:p>
            <a:r>
              <a:rPr lang="hr-HR" sz="1800" dirty="0" smtClean="0">
                <a:solidFill>
                  <a:schemeClr val="bg2"/>
                </a:solidFill>
              </a:rPr>
              <a:t>16. ..</a:t>
            </a:r>
            <a:r>
              <a:rPr lang="vi-VN" sz="1800" dirty="0" smtClean="0">
                <a:solidFill>
                  <a:schemeClr val="bg2"/>
                </a:solidFill>
              </a:rPr>
              <a:t> </a:t>
            </a:r>
            <a:r>
              <a:rPr lang="vi-VN" sz="1800" dirty="0">
                <a:solidFill>
                  <a:schemeClr val="bg2"/>
                </a:solidFill>
              </a:rPr>
              <a:t>ima li tijelo koje je uputilo zahtjev svojstvo suda, Sud vodi računa o skupu elemenata kao što su njegova utemeljenost na zakonu, stalnost, svojstvo obvezne nadležnosti, kontradiktorna narav postupka, primjena pravnih pravila od strane tog tijela te njegova </a:t>
            </a:r>
            <a:r>
              <a:rPr lang="vi-VN" sz="1800" dirty="0" smtClean="0">
                <a:solidFill>
                  <a:schemeClr val="bg2"/>
                </a:solidFill>
              </a:rPr>
              <a:t>neovisnost</a:t>
            </a:r>
            <a:r>
              <a:rPr lang="hr-HR" sz="1800" dirty="0" smtClean="0">
                <a:solidFill>
                  <a:schemeClr val="bg2"/>
                </a:solidFill>
              </a:rPr>
              <a:t>.</a:t>
            </a:r>
            <a:endParaRPr lang="vi-VN" sz="1800" dirty="0">
              <a:solidFill>
                <a:schemeClr val="bg2"/>
              </a:solidFill>
            </a:endParaRPr>
          </a:p>
          <a:p>
            <a:r>
              <a:rPr lang="vi-VN" sz="1800" dirty="0" smtClean="0">
                <a:solidFill>
                  <a:schemeClr val="bg2"/>
                </a:solidFill>
              </a:rPr>
              <a:t>17</a:t>
            </a:r>
            <a:r>
              <a:rPr lang="hr-HR" sz="1800" dirty="0" smtClean="0">
                <a:solidFill>
                  <a:schemeClr val="bg2"/>
                </a:solidFill>
              </a:rPr>
              <a:t>. …</a:t>
            </a:r>
            <a:r>
              <a:rPr lang="vi-VN" sz="1800" dirty="0" smtClean="0">
                <a:solidFill>
                  <a:schemeClr val="bg2"/>
                </a:solidFill>
              </a:rPr>
              <a:t> </a:t>
            </a:r>
            <a:r>
              <a:rPr lang="vi-VN" sz="1800" dirty="0">
                <a:solidFill>
                  <a:schemeClr val="bg2"/>
                </a:solidFill>
              </a:rPr>
              <a:t>pojam neovisnosti podrazumijeva dva aspekta. Prvi, vanjski aspekt pretpostavlja da tijelo koje odlučuje o sporovima bude zaštićeno od svih vanjskih utjecaja ili pritisaka koji mogu ugroziti neovisnu prosudbu njegovih članova glede postupaka pred njima </a:t>
            </a:r>
            <a:r>
              <a:rPr lang="hr-HR" sz="1800" dirty="0" smtClean="0">
                <a:solidFill>
                  <a:schemeClr val="bg2"/>
                </a:solidFill>
              </a:rPr>
              <a:t>…</a:t>
            </a:r>
            <a:endParaRPr lang="vi-VN" sz="1800" dirty="0">
              <a:solidFill>
                <a:schemeClr val="bg2"/>
              </a:solidFill>
            </a:endParaRPr>
          </a:p>
          <a:p>
            <a:r>
              <a:rPr lang="vi-VN" sz="1800" dirty="0">
                <a:solidFill>
                  <a:schemeClr val="bg2"/>
                </a:solidFill>
              </a:rPr>
              <a:t>18    </a:t>
            </a:r>
            <a:r>
              <a:rPr lang="vi-VN" sz="1800" dirty="0" smtClean="0">
                <a:solidFill>
                  <a:schemeClr val="bg2"/>
                </a:solidFill>
              </a:rPr>
              <a:t>unutarnji </a:t>
            </a:r>
            <a:r>
              <a:rPr lang="vi-VN" sz="1800" dirty="0">
                <a:solidFill>
                  <a:schemeClr val="bg2"/>
                </a:solidFill>
              </a:rPr>
              <a:t>aspekt podudara se s pojmom nepristranosti i ima za cilj osiguranje jednake distance prema strankama spora i njihovim pripadajućim interesima u odnosu na predmet spora. Taj aspekt zahtijeva poštovanje objektivnosti i nepostojanje bilo kakvog interesa u rješavanju </a:t>
            </a:r>
            <a:r>
              <a:rPr lang="vi-VN" sz="1800" dirty="0" smtClean="0">
                <a:solidFill>
                  <a:schemeClr val="bg2"/>
                </a:solidFill>
              </a:rPr>
              <a:t>spora</a:t>
            </a:r>
            <a:endParaRPr lang="vi-VN" sz="1800" dirty="0">
              <a:solidFill>
                <a:schemeClr val="bg2"/>
              </a:solidFill>
            </a:endParaRPr>
          </a:p>
        </p:txBody>
      </p:sp>
    </p:spTree>
    <p:extLst>
      <p:ext uri="{BB962C8B-B14F-4D97-AF65-F5344CB8AC3E}">
        <p14:creationId xmlns:p14="http://schemas.microsoft.com/office/powerpoint/2010/main" val="3396924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p:txBody>
          <a:bodyPr/>
          <a:lstStyle/>
          <a:p>
            <a:pPr algn="ctr"/>
            <a:r>
              <a:rPr lang="hr-HR" sz="2800" b="1" dirty="0"/>
              <a:t>C-686/15 -  Vodoopskrba i </a:t>
            </a:r>
            <a:r>
              <a:rPr lang="hr-HR" sz="2800" b="1" dirty="0" smtClean="0"/>
              <a:t>odvodnja</a:t>
            </a:r>
            <a:r>
              <a:rPr lang="en-US" dirty="0" smtClean="0"/>
              <a:t/>
            </a:r>
            <a:br>
              <a:rPr lang="en-US" dirty="0" smtClean="0"/>
            </a:br>
            <a:endParaRPr lang="hr-HR" dirty="0"/>
          </a:p>
        </p:txBody>
      </p:sp>
      <p:sp>
        <p:nvSpPr>
          <p:cNvPr id="5" name="Pravokutnik 4"/>
          <p:cNvSpPr/>
          <p:nvPr/>
        </p:nvSpPr>
        <p:spPr>
          <a:xfrm>
            <a:off x="107504" y="1340768"/>
            <a:ext cx="8882215" cy="4811574"/>
          </a:xfrm>
          <a:prstGeom prst="rect">
            <a:avLst/>
          </a:prstGeom>
        </p:spPr>
        <p:txBody>
          <a:bodyPr wrap="square">
            <a:spAutoFit/>
          </a:bodyPr>
          <a:lstStyle/>
          <a:p>
            <a:endParaRPr lang="en-US" sz="1600" dirty="0" smtClean="0"/>
          </a:p>
          <a:p>
            <a:endParaRPr lang="en-US" sz="1600" dirty="0"/>
          </a:p>
          <a:p>
            <a:pPr lvl="0">
              <a:spcBef>
                <a:spcPts val="1600"/>
              </a:spcBef>
              <a:spcAft>
                <a:spcPts val="1600"/>
              </a:spcAft>
            </a:pPr>
            <a:r>
              <a:rPr lang="vi-VN" sz="2400" i="1" dirty="0"/>
              <a:t>Direktivu 2000/60/EZ Europskog parlamenta i Vijeća od 23. listopada 2000. o uspostavi okvira za djelovanje Zajednice u području vodne politike treba tumačiti na način da joj se </a:t>
            </a:r>
            <a:r>
              <a:rPr lang="vi-VN" sz="2400" b="1" i="1" dirty="0"/>
              <a:t>ne protivi</a:t>
            </a:r>
            <a:r>
              <a:rPr lang="vi-VN" sz="2400" i="1" dirty="0"/>
              <a:t> nacionalni propis poput onoga iz glavnog postupka, koji predviđa da cijena vodnih usluga isporučenih potrošaču uključuje ne samo varijabilni dio koji se izračunava prema količini vode koju je dotični korisnik stvarno potrošio nego i </a:t>
            </a:r>
            <a:r>
              <a:rPr lang="vi-VN" sz="2400" b="1" i="1" dirty="0"/>
              <a:t>fiksni dio koji nije vezan uz tu količinu.</a:t>
            </a:r>
            <a:r>
              <a:rPr lang="vi-VN" sz="2400" b="1" dirty="0"/>
              <a:t> </a:t>
            </a:r>
            <a:r>
              <a:rPr lang="vi-VN" sz="2400" dirty="0"/>
              <a:t/>
            </a:r>
            <a:br>
              <a:rPr lang="vi-VN" sz="2400" dirty="0"/>
            </a:br>
            <a:endParaRPr lang="vi-VN" sz="2400" b="1" dirty="0">
              <a:solidFill>
                <a:srgbClr val="000000"/>
              </a:solidFill>
            </a:endParaRPr>
          </a:p>
          <a:p>
            <a:pPr lvl="0"/>
            <a:endParaRPr lang="vi-VN" sz="1600" dirty="0"/>
          </a:p>
          <a:p>
            <a:pPr lvl="0"/>
            <a:endParaRPr lang="vi-VN" sz="1600" dirty="0"/>
          </a:p>
        </p:txBody>
      </p:sp>
    </p:spTree>
    <p:extLst>
      <p:ext uri="{BB962C8B-B14F-4D97-AF65-F5344CB8AC3E}">
        <p14:creationId xmlns:p14="http://schemas.microsoft.com/office/powerpoint/2010/main" val="4252357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1_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ema">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TotalTime>
  <Words>3326</Words>
  <Application>Microsoft Office PowerPoint</Application>
  <PresentationFormat>Prikaz na zaslonu (4:3)</PresentationFormat>
  <Paragraphs>208</Paragraphs>
  <Slides>30</Slides>
  <Notes>17</Notes>
  <HiddenSlides>0</HiddenSlides>
  <MMClips>0</MMClips>
  <ScaleCrop>false</ScaleCrop>
  <HeadingPairs>
    <vt:vector size="4" baseType="variant">
      <vt:variant>
        <vt:lpstr>Tema</vt:lpstr>
      </vt:variant>
      <vt:variant>
        <vt:i4>5</vt:i4>
      </vt:variant>
      <vt:variant>
        <vt:lpstr>Naslovi slajdova</vt:lpstr>
      </vt:variant>
      <vt:variant>
        <vt:i4>30</vt:i4>
      </vt:variant>
    </vt:vector>
  </HeadingPairs>
  <TitlesOfParts>
    <vt:vector size="35" baseType="lpstr">
      <vt:lpstr>Office Theme</vt:lpstr>
      <vt:lpstr>Office Theme</vt:lpstr>
      <vt:lpstr>Office Theme</vt:lpstr>
      <vt:lpstr>1_Material</vt:lpstr>
      <vt:lpstr>Office tema</vt:lpstr>
      <vt:lpstr>PowerPointova prezentacija</vt:lpstr>
      <vt:lpstr>PRETHODNO PITANJE  </vt:lpstr>
      <vt:lpstr>PowerPointova prezentacija</vt:lpstr>
      <vt:lpstr>C-511/15 i C-512/15 </vt:lpstr>
      <vt:lpstr>C-551/15 - Pula Parking</vt:lpstr>
      <vt:lpstr>C-686/15 -  Vodoopskrba i odvodnja </vt:lpstr>
      <vt:lpstr>C-335/16 - VG Čistoća</vt:lpstr>
      <vt:lpstr>C-476/16 - Air Serbia i Kondić</vt:lpstr>
      <vt:lpstr>C-686/15 -  Vodoopskrba i odvodnja </vt:lpstr>
      <vt:lpstr>C-187/17 – Alandžak – očito nedopušteno </vt:lpstr>
      <vt:lpstr>C-268/17 - AY (Mandat d'arrêt - Témoin) - kazneno </vt:lpstr>
      <vt:lpstr>C-630/17 - Milivojević </vt:lpstr>
      <vt:lpstr>C-90/18 – HBOR - nedopušten </vt:lpstr>
      <vt:lpstr>C-90/18 – HBOR - nedopušten </vt:lpstr>
      <vt:lpstr>C-651/18 - Jadransko osiguranje</vt:lpstr>
      <vt:lpstr>PowerPointova prezentacija</vt:lpstr>
      <vt:lpstr>C-657/18 - Hrvatska radiotelevizija – nenadležnost suda</vt:lpstr>
      <vt:lpstr>C-200/19 - INA i drugi – pričuva</vt:lpstr>
      <vt:lpstr>C-234/19 - EOS Matrix– nenadležnost suda</vt:lpstr>
      <vt:lpstr>C-267/19 i C-323/19 - Parking d.o.o.protiv Sawal d.o.o. i i Interplastics s.r.o. protiv Letifico d.o.o.</vt:lpstr>
      <vt:lpstr>C-277/19 - Raiffeisenbank St. Stefan-Jagerberg-Wolfsberg</vt:lpstr>
      <vt:lpstr> C-307/19 - Obala i lučice . </vt:lpstr>
      <vt:lpstr>PowerPointova prezentacija</vt:lpstr>
      <vt:lpstr>C-897/19 PPU - Ruska Federacija – zahtjeva za izručenje, hitni postupak</vt:lpstr>
      <vt:lpstr>C-89/20 - INTER CONSULTING – očito nedopušten</vt:lpstr>
      <vt:lpstr>PowerPointova prezentacija</vt:lpstr>
      <vt:lpstr>C-567/20 - Zagrebačka banka</vt:lpstr>
      <vt:lpstr>PowerPointova prezentacija</vt:lpstr>
      <vt:lpstr> SUD EU </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Jelena</dc:creator>
  <cp:lastModifiedBy>jcuveljak</cp:lastModifiedBy>
  <cp:revision>146</cp:revision>
  <dcterms:created xsi:type="dcterms:W3CDTF">2007-11-12T21:14:00Z</dcterms:created>
  <dcterms:modified xsi:type="dcterms:W3CDTF">2022-11-08T21:18:50Z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KSOProductBuildVer">
    <vt:lpwstr>1033-10.2.0.5978</vt:lpwstr>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ScaleCrop">
    <vt:bool>false</vt:bool>
  </property>
  <property fmtid="{D5CDD505-2E9C-101B-9397-08002B2CF9AE}" pid="10" name="ShareDoc">
    <vt:bool>false</vt:bool>
  </property>
  <property fmtid="{D5CDD505-2E9C-101B-9397-08002B2CF9AE}" pid="11" name="Slides">
    <vt:i4>26</vt:i4>
  </property>
</Properties>
</file>